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8288000" cy="10287000"/>
  <p:notesSz cx="6858000" cy="9144000"/>
  <p:embeddedFontLst>
    <p:embeddedFont>
      <p:font typeface="Cambria" charset="1" panose="02040503050406030204"/>
      <p:regular r:id="rId86"/>
    </p:embeddedFont>
    <p:embeddedFont>
      <p:font typeface="Cambria Bold" charset="1" panose="02040803050406030204"/>
      <p:regular r:id="rId87"/>
    </p:embeddedFont>
    <p:embeddedFont>
      <p:font typeface="Times New Roman Bold" charset="1" panose="02030802070405020303"/>
      <p:regular r:id="rId88"/>
    </p:embeddedFont>
    <p:embeddedFont>
      <p:font typeface="Playwrite US Modern" charset="1" panose="00000000000000000000"/>
      <p:regular r:id="rId89"/>
    </p:embeddedFont>
    <p:embeddedFont>
      <p:font typeface="Arimo Bold" charset="1" panose="020B0704020202020204"/>
      <p:regular r:id="rId94"/>
    </p:embeddedFont>
    <p:embeddedFont>
      <p:font typeface="Canva Sans" charset="1" panose="020B0503030501040103"/>
      <p:regular r:id="rId98"/>
    </p:embeddedFont>
    <p:embeddedFont>
      <p:font typeface="Canva Sans Bold" charset="1" panose="020B0803030501040103"/>
      <p:regular r:id="rId104"/>
    </p:embeddedFont>
    <p:embeddedFont>
      <p:font typeface="Calibri (MS)" charset="1" panose="020F0502020204030204"/>
      <p:regular r:id="rId105"/>
    </p:embeddedFont>
    <p:embeddedFont>
      <p:font typeface="Cambria Italics" charset="1" panose="020405030504060A0204"/>
      <p:regular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10.xml" Type="http://schemas.openxmlformats.org/officeDocument/2006/relationships/notesSlide"/><Relationship Id="rId101" Target="notesSlides/notesSlide11.xml" Type="http://schemas.openxmlformats.org/officeDocument/2006/relationships/notesSlide"/><Relationship Id="rId102" Target="notesSlides/notesSlide12.xml" Type="http://schemas.openxmlformats.org/officeDocument/2006/relationships/notesSlide"/><Relationship Id="rId103" Target="notesSlides/notesSlide13.xml" Type="http://schemas.openxmlformats.org/officeDocument/2006/relationships/notesSlide"/><Relationship Id="rId104" Target="fonts/font104.fntdata" Type="http://schemas.openxmlformats.org/officeDocument/2006/relationships/font"/><Relationship Id="rId105" Target="fonts/font105.fntdata" Type="http://schemas.openxmlformats.org/officeDocument/2006/relationships/font"/><Relationship Id="rId106" Target="notesSlides/notesSlide14.xml" Type="http://schemas.openxmlformats.org/officeDocument/2006/relationships/notesSlide"/><Relationship Id="rId107" Target="notesSlides/notesSlide15.xml" Type="http://schemas.openxmlformats.org/officeDocument/2006/relationships/notesSlide"/><Relationship Id="rId108" Target="fonts/font108.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notesMasters/notesMaster1.xml" Type="http://schemas.openxmlformats.org/officeDocument/2006/relationships/notesMaster"/><Relationship Id="rId84" Target="theme/theme2.xml" Type="http://schemas.openxmlformats.org/officeDocument/2006/relationships/theme"/><Relationship Id="rId85" Target="notesSlides/notesSlide1.xml" Type="http://schemas.openxmlformats.org/officeDocument/2006/relationships/notesSlide"/><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notesSlides/notesSlide2.xml" Type="http://schemas.openxmlformats.org/officeDocument/2006/relationships/notesSlide"/><Relationship Id="rId91" Target="notesSlides/notesSlide3.xml" Type="http://schemas.openxmlformats.org/officeDocument/2006/relationships/notesSlide"/><Relationship Id="rId92" Target="notesSlides/notesSlide4.xml" Type="http://schemas.openxmlformats.org/officeDocument/2006/relationships/notesSlide"/><Relationship Id="rId93" Target="notesSlides/notesSlide5.xml" Type="http://schemas.openxmlformats.org/officeDocument/2006/relationships/notesSlide"/><Relationship Id="rId94" Target="fonts/font94.fntdata" Type="http://schemas.openxmlformats.org/officeDocument/2006/relationships/font"/><Relationship Id="rId95" Target="notesSlides/notesSlide6.xml" Type="http://schemas.openxmlformats.org/officeDocument/2006/relationships/notesSlide"/><Relationship Id="rId96" Target="notesSlides/notesSlide7.xml" Type="http://schemas.openxmlformats.org/officeDocument/2006/relationships/notesSlide"/><Relationship Id="rId97" Target="notesSlides/notesSlide8.xml" Type="http://schemas.openxmlformats.org/officeDocument/2006/relationships/notesSlide"/><Relationship Id="rId98" Target="fonts/font98.fntdata" Type="http://schemas.openxmlformats.org/officeDocument/2006/relationships/font"/><Relationship Id="rId99" Target="notesSlides/notesSlide9.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jpe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7.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https://www.mdpi.com/2071-1050/14/3/1631" TargetMode="External" Type="http://schemas.openxmlformats.org/officeDocument/2006/relationships/hyperlink"/><Relationship Id="rId5" Target="https://www.researchgate.net/publication/367528681" TargetMode="External" Type="http://schemas.openxmlformats.org/officeDocument/2006/relationships/hyperlink"/><Relationship Id="rId6" Target="https://www.researchgate.net/publication/361913348_" TargetMode="External" Type="http://schemas.openxmlformats.org/officeDocument/2006/relationships/hyperlink"/><Relationship Id="rId7" Target="https://www.researchgate.net/publication/323040479_" TargetMode="External" Type="http://schemas.openxmlformats.org/officeDocument/2006/relationships/hyperlink"/><Relationship Id="rId8" Target="https://people.duke.edu/~dandan/webfiles/PapersPayoff/Scarcity_02June2015.pd"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jpeg" Type="http://schemas.openxmlformats.org/officeDocument/2006/relationships/image"/><Relationship Id="rId2" Target="../media/image1.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4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https://www.mdpi.com/2071-1050/14/3/1631" TargetMode="External" Type="http://schemas.openxmlformats.org/officeDocument/2006/relationships/hyperlink"/><Relationship Id="rId5" Target="https://www.researchgate.net/publication/367528681" TargetMode="External" Type="http://schemas.openxmlformats.org/officeDocument/2006/relationships/hyperlink"/><Relationship Id="rId6" Target="https://www.researchgate.net/publication/361913348_" TargetMode="External" Type="http://schemas.openxmlformats.org/officeDocument/2006/relationships/hyperlink"/><Relationship Id="rId7" Target="https://www.researchgate.net/publication/323040479_" TargetMode="External" Type="http://schemas.openxmlformats.org/officeDocument/2006/relationships/hyperlink"/><Relationship Id="rId8" Target="https://people.duke.edu/~dandan/webfiles/PapersPayoff/Scarcity_02June2015.pd" TargetMode="External" Type="http://schemas.openxmlformats.org/officeDocument/2006/relationships/hyperlink"/></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4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4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jpeg" Type="http://schemas.openxmlformats.org/officeDocument/2006/relationships/image"/><Relationship Id="rId4" Target="../media/image2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5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5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2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3.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https://www.researchgate.net/publication/227281341_"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3.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 Id="rId5" Target="../media/image6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 Id="rId4" Target="../media/image2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29.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7.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8.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69.jpeg" Type="http://schemas.openxmlformats.org/officeDocument/2006/relationships/image"/><Relationship Id="rId5" Target="../media/image70.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7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72.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7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76.jpeg" Type="http://schemas.openxmlformats.org/officeDocument/2006/relationships/image"/><Relationship Id="rId5" Target="../media/image77.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63206" y="8521124"/>
            <a:ext cx="1020987" cy="2813120"/>
            <a:chOff x="0" y="0"/>
            <a:chExt cx="1361316" cy="3750826"/>
          </a:xfrm>
        </p:grpSpPr>
        <p:sp>
          <p:nvSpPr>
            <p:cNvPr name="Freeform 3" id="3"/>
            <p:cNvSpPr/>
            <p:nvPr/>
          </p:nvSpPr>
          <p:spPr>
            <a:xfrm flipH="false" flipV="false" rot="0">
              <a:off x="0" y="0"/>
              <a:ext cx="1361316" cy="3750826"/>
            </a:xfrm>
            <a:custGeom>
              <a:avLst/>
              <a:gdLst/>
              <a:ahLst/>
              <a:cxnLst/>
              <a:rect r="r" b="b" t="t" l="l"/>
              <a:pathLst>
                <a:path h="3750826" w="1361316">
                  <a:moveTo>
                    <a:pt x="0" y="0"/>
                  </a:moveTo>
                  <a:lnTo>
                    <a:pt x="1361316" y="0"/>
                  </a:lnTo>
                  <a:lnTo>
                    <a:pt x="1361316" y="3750826"/>
                  </a:lnTo>
                  <a:lnTo>
                    <a:pt x="0" y="3750826"/>
                  </a:lnTo>
                  <a:close/>
                </a:path>
              </a:pathLst>
            </a:custGeom>
            <a:solidFill>
              <a:srgbClr val="000000">
                <a:alpha val="0"/>
              </a:srgbClr>
            </a:solidFill>
          </p:spPr>
        </p:sp>
        <p:sp>
          <p:nvSpPr>
            <p:cNvPr name="TextBox 4" id="4"/>
            <p:cNvSpPr txBox="true"/>
            <p:nvPr/>
          </p:nvSpPr>
          <p:spPr>
            <a:xfrm>
              <a:off x="0" y="-19050"/>
              <a:ext cx="1361316" cy="3769876"/>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1</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sp>
        <p:nvSpPr>
          <p:cNvPr name="Freeform 9" id="9"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10" id="10"/>
          <p:cNvGrpSpPr/>
          <p:nvPr/>
        </p:nvGrpSpPr>
        <p:grpSpPr>
          <a:xfrm rot="0">
            <a:off x="3352258" y="7592004"/>
            <a:ext cx="4417282" cy="797005"/>
            <a:chOff x="0" y="0"/>
            <a:chExt cx="5889710" cy="1062674"/>
          </a:xfrm>
        </p:grpSpPr>
        <p:sp>
          <p:nvSpPr>
            <p:cNvPr name="Freeform 11" id="11"/>
            <p:cNvSpPr/>
            <p:nvPr/>
          </p:nvSpPr>
          <p:spPr>
            <a:xfrm flipH="false" flipV="false" rot="0">
              <a:off x="25400" y="25400"/>
              <a:ext cx="5838952" cy="1011936"/>
            </a:xfrm>
            <a:custGeom>
              <a:avLst/>
              <a:gdLst/>
              <a:ahLst/>
              <a:cxnLst/>
              <a:rect r="r" b="b" t="t" l="l"/>
              <a:pathLst>
                <a:path h="1011936" w="5838952">
                  <a:moveTo>
                    <a:pt x="0" y="168656"/>
                  </a:moveTo>
                  <a:cubicBezTo>
                    <a:pt x="0" y="75565"/>
                    <a:pt x="78613" y="0"/>
                    <a:pt x="175641" y="0"/>
                  </a:cubicBezTo>
                  <a:lnTo>
                    <a:pt x="5663311" y="0"/>
                  </a:lnTo>
                  <a:cubicBezTo>
                    <a:pt x="5760339" y="0"/>
                    <a:pt x="5838952" y="75565"/>
                    <a:pt x="5838952" y="168656"/>
                  </a:cubicBezTo>
                  <a:lnTo>
                    <a:pt x="5838952" y="843280"/>
                  </a:lnTo>
                  <a:cubicBezTo>
                    <a:pt x="5838952" y="936371"/>
                    <a:pt x="5760339" y="1011936"/>
                    <a:pt x="5663311" y="1011936"/>
                  </a:cubicBezTo>
                  <a:lnTo>
                    <a:pt x="175641" y="1011936"/>
                  </a:lnTo>
                  <a:cubicBezTo>
                    <a:pt x="78613" y="1011936"/>
                    <a:pt x="0" y="936371"/>
                    <a:pt x="0" y="843280"/>
                  </a:cubicBezTo>
                  <a:close/>
                </a:path>
              </a:pathLst>
            </a:custGeom>
            <a:solidFill>
              <a:srgbClr val="002060"/>
            </a:solidFill>
          </p:spPr>
        </p:sp>
        <p:sp>
          <p:nvSpPr>
            <p:cNvPr name="Freeform 12" id="12"/>
            <p:cNvSpPr/>
            <p:nvPr/>
          </p:nvSpPr>
          <p:spPr>
            <a:xfrm flipH="false" flipV="false" rot="0">
              <a:off x="0" y="0"/>
              <a:ext cx="5889752" cy="1062736"/>
            </a:xfrm>
            <a:custGeom>
              <a:avLst/>
              <a:gdLst/>
              <a:ahLst/>
              <a:cxnLst/>
              <a:rect r="r" b="b" t="t" l="l"/>
              <a:pathLst>
                <a:path h="1062736" w="5889752">
                  <a:moveTo>
                    <a:pt x="0" y="194056"/>
                  </a:moveTo>
                  <a:cubicBezTo>
                    <a:pt x="0" y="85979"/>
                    <a:pt x="90932" y="0"/>
                    <a:pt x="201041" y="0"/>
                  </a:cubicBezTo>
                  <a:lnTo>
                    <a:pt x="5688711" y="0"/>
                  </a:lnTo>
                  <a:lnTo>
                    <a:pt x="5688711" y="25400"/>
                  </a:lnTo>
                  <a:lnTo>
                    <a:pt x="5688711" y="0"/>
                  </a:lnTo>
                  <a:cubicBezTo>
                    <a:pt x="5798693" y="0"/>
                    <a:pt x="5889752" y="85979"/>
                    <a:pt x="5889752" y="194056"/>
                  </a:cubicBezTo>
                  <a:lnTo>
                    <a:pt x="5864352" y="194056"/>
                  </a:lnTo>
                  <a:lnTo>
                    <a:pt x="5889752" y="194056"/>
                  </a:lnTo>
                  <a:lnTo>
                    <a:pt x="5889752" y="868680"/>
                  </a:lnTo>
                  <a:lnTo>
                    <a:pt x="5864352" y="868680"/>
                  </a:lnTo>
                  <a:lnTo>
                    <a:pt x="5889752" y="868680"/>
                  </a:lnTo>
                  <a:cubicBezTo>
                    <a:pt x="5889752" y="976757"/>
                    <a:pt x="5798820" y="1062736"/>
                    <a:pt x="5688711" y="1062736"/>
                  </a:cubicBezTo>
                  <a:lnTo>
                    <a:pt x="5688711" y="1037336"/>
                  </a:lnTo>
                  <a:lnTo>
                    <a:pt x="5688711" y="1062736"/>
                  </a:lnTo>
                  <a:lnTo>
                    <a:pt x="201041" y="1062736"/>
                  </a:lnTo>
                  <a:lnTo>
                    <a:pt x="201041" y="1037336"/>
                  </a:lnTo>
                  <a:lnTo>
                    <a:pt x="201041" y="1062736"/>
                  </a:lnTo>
                  <a:cubicBezTo>
                    <a:pt x="90932" y="1062736"/>
                    <a:pt x="0" y="976757"/>
                    <a:pt x="0" y="868680"/>
                  </a:cubicBezTo>
                  <a:lnTo>
                    <a:pt x="0" y="194056"/>
                  </a:lnTo>
                  <a:lnTo>
                    <a:pt x="25400" y="194056"/>
                  </a:lnTo>
                  <a:lnTo>
                    <a:pt x="0" y="194056"/>
                  </a:lnTo>
                  <a:moveTo>
                    <a:pt x="50800" y="194056"/>
                  </a:moveTo>
                  <a:lnTo>
                    <a:pt x="50800" y="868680"/>
                  </a:lnTo>
                  <a:lnTo>
                    <a:pt x="25400" y="868680"/>
                  </a:lnTo>
                  <a:lnTo>
                    <a:pt x="50800" y="868680"/>
                  </a:lnTo>
                  <a:cubicBezTo>
                    <a:pt x="50800" y="946785"/>
                    <a:pt x="117094" y="1011936"/>
                    <a:pt x="201041" y="1011936"/>
                  </a:cubicBezTo>
                  <a:lnTo>
                    <a:pt x="5688711" y="1011936"/>
                  </a:lnTo>
                  <a:cubicBezTo>
                    <a:pt x="5772658" y="1011936"/>
                    <a:pt x="5838952" y="946785"/>
                    <a:pt x="5838952" y="868680"/>
                  </a:cubicBezTo>
                  <a:lnTo>
                    <a:pt x="5838952" y="194056"/>
                  </a:lnTo>
                  <a:cubicBezTo>
                    <a:pt x="5838952" y="115951"/>
                    <a:pt x="5772658" y="50800"/>
                    <a:pt x="5688711" y="50800"/>
                  </a:cubicBezTo>
                  <a:lnTo>
                    <a:pt x="201041" y="50800"/>
                  </a:lnTo>
                  <a:lnTo>
                    <a:pt x="201041" y="25400"/>
                  </a:lnTo>
                  <a:lnTo>
                    <a:pt x="201041" y="50800"/>
                  </a:lnTo>
                  <a:cubicBezTo>
                    <a:pt x="117094" y="50800"/>
                    <a:pt x="50800" y="115951"/>
                    <a:pt x="50800" y="194056"/>
                  </a:cubicBezTo>
                  <a:close/>
                </a:path>
              </a:pathLst>
            </a:custGeom>
            <a:solidFill>
              <a:srgbClr val="022B52"/>
            </a:solidFill>
          </p:spPr>
        </p:sp>
      </p:grpSp>
      <p:sp>
        <p:nvSpPr>
          <p:cNvPr name="Freeform 13" id="13"/>
          <p:cNvSpPr/>
          <p:nvPr/>
        </p:nvSpPr>
        <p:spPr>
          <a:xfrm flipH="false" flipV="false" rot="0">
            <a:off x="12517942" y="-5507154"/>
            <a:ext cx="14009209" cy="17671970"/>
          </a:xfrm>
          <a:custGeom>
            <a:avLst/>
            <a:gdLst/>
            <a:ahLst/>
            <a:cxnLst/>
            <a:rect r="r" b="b" t="t" l="l"/>
            <a:pathLst>
              <a:path h="17671970" w="14009209">
                <a:moveTo>
                  <a:pt x="0" y="0"/>
                </a:moveTo>
                <a:lnTo>
                  <a:pt x="14009209" y="0"/>
                </a:lnTo>
                <a:lnTo>
                  <a:pt x="14009209" y="17671970"/>
                </a:lnTo>
                <a:lnTo>
                  <a:pt x="0" y="17671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501919" y="4718932"/>
            <a:ext cx="15544800" cy="2205038"/>
            <a:chOff x="0" y="0"/>
            <a:chExt cx="20726400" cy="2940050"/>
          </a:xfrm>
        </p:grpSpPr>
        <p:sp>
          <p:nvSpPr>
            <p:cNvPr name="Freeform 15" id="15"/>
            <p:cNvSpPr/>
            <p:nvPr/>
          </p:nvSpPr>
          <p:spPr>
            <a:xfrm flipH="false" flipV="false" rot="0">
              <a:off x="0" y="0"/>
              <a:ext cx="20726400" cy="2940050"/>
            </a:xfrm>
            <a:custGeom>
              <a:avLst/>
              <a:gdLst/>
              <a:ahLst/>
              <a:cxnLst/>
              <a:rect r="r" b="b" t="t" l="l"/>
              <a:pathLst>
                <a:path h="2940050" w="20726400">
                  <a:moveTo>
                    <a:pt x="0" y="0"/>
                  </a:moveTo>
                  <a:lnTo>
                    <a:pt x="20726400" y="0"/>
                  </a:lnTo>
                  <a:lnTo>
                    <a:pt x="20726400" y="2940050"/>
                  </a:lnTo>
                  <a:lnTo>
                    <a:pt x="0" y="2940050"/>
                  </a:lnTo>
                  <a:close/>
                </a:path>
              </a:pathLst>
            </a:custGeom>
            <a:solidFill>
              <a:srgbClr val="000000">
                <a:alpha val="0"/>
              </a:srgbClr>
            </a:solidFill>
          </p:spPr>
        </p:sp>
        <p:sp>
          <p:nvSpPr>
            <p:cNvPr name="TextBox 16" id="16"/>
            <p:cNvSpPr txBox="true"/>
            <p:nvPr/>
          </p:nvSpPr>
          <p:spPr>
            <a:xfrm>
              <a:off x="0" y="-85725"/>
              <a:ext cx="20726400" cy="3025775"/>
            </a:xfrm>
            <a:prstGeom prst="rect">
              <a:avLst/>
            </a:prstGeom>
          </p:spPr>
          <p:txBody>
            <a:bodyPr anchor="ctr" rtlCol="false" tIns="0" lIns="0" bIns="0" rIns="0"/>
            <a:lstStyle/>
            <a:p>
              <a:pPr algn="ctr">
                <a:lnSpc>
                  <a:spcPts val="5040"/>
                </a:lnSpc>
              </a:pPr>
              <a:r>
                <a:rPr lang="en-US" sz="4200" b="true">
                  <a:solidFill>
                    <a:srgbClr val="002060"/>
                  </a:solidFill>
                  <a:latin typeface="Times New Roman Bold"/>
                  <a:ea typeface="Times New Roman Bold"/>
                  <a:cs typeface="Times New Roman Bold"/>
                  <a:sym typeface="Times New Roman Bold"/>
                </a:rPr>
                <a:t>INNOVATIVE ENHANCEMENT IN ONLINE DELIVERY SERVICE</a:t>
              </a:r>
            </a:p>
          </p:txBody>
        </p:sp>
      </p:grpSp>
      <p:grpSp>
        <p:nvGrpSpPr>
          <p:cNvPr name="Group 17" id="17"/>
          <p:cNvGrpSpPr/>
          <p:nvPr/>
        </p:nvGrpSpPr>
        <p:grpSpPr>
          <a:xfrm rot="0">
            <a:off x="2338408" y="7656922"/>
            <a:ext cx="6444981" cy="1464176"/>
            <a:chOff x="0" y="0"/>
            <a:chExt cx="15429124" cy="3505200"/>
          </a:xfrm>
        </p:grpSpPr>
        <p:sp>
          <p:nvSpPr>
            <p:cNvPr name="Freeform 18" id="18"/>
            <p:cNvSpPr/>
            <p:nvPr/>
          </p:nvSpPr>
          <p:spPr>
            <a:xfrm flipH="false" flipV="false" rot="0">
              <a:off x="0" y="0"/>
              <a:ext cx="15429125" cy="3505200"/>
            </a:xfrm>
            <a:custGeom>
              <a:avLst/>
              <a:gdLst/>
              <a:ahLst/>
              <a:cxnLst/>
              <a:rect r="r" b="b" t="t" l="l"/>
              <a:pathLst>
                <a:path h="3505200" w="15429125">
                  <a:moveTo>
                    <a:pt x="0" y="0"/>
                  </a:moveTo>
                  <a:lnTo>
                    <a:pt x="15429125" y="0"/>
                  </a:lnTo>
                  <a:lnTo>
                    <a:pt x="15429125" y="3505200"/>
                  </a:lnTo>
                  <a:lnTo>
                    <a:pt x="0" y="3505200"/>
                  </a:lnTo>
                  <a:close/>
                </a:path>
              </a:pathLst>
            </a:custGeom>
            <a:solidFill>
              <a:srgbClr val="000000">
                <a:alpha val="0"/>
              </a:srgbClr>
            </a:solidFill>
          </p:spPr>
        </p:sp>
        <p:sp>
          <p:nvSpPr>
            <p:cNvPr name="TextBox 19" id="19"/>
            <p:cNvSpPr txBox="true"/>
            <p:nvPr/>
          </p:nvSpPr>
          <p:spPr>
            <a:xfrm>
              <a:off x="0" y="-76200"/>
              <a:ext cx="15429124" cy="3581400"/>
            </a:xfrm>
            <a:prstGeom prst="rect">
              <a:avLst/>
            </a:prstGeom>
          </p:spPr>
          <p:txBody>
            <a:bodyPr anchor="t" rtlCol="false" tIns="0" lIns="0" bIns="0" rIns="0"/>
            <a:lstStyle/>
            <a:p>
              <a:pPr algn="ctr">
                <a:lnSpc>
                  <a:spcPts val="4679"/>
                </a:lnSpc>
              </a:pPr>
              <a:r>
                <a:rPr lang="en-US" sz="3899" b="true">
                  <a:solidFill>
                    <a:srgbClr val="FFFFFF"/>
                  </a:solidFill>
                  <a:latin typeface="Times New Roman Bold"/>
                  <a:ea typeface="Times New Roman Bold"/>
                  <a:cs typeface="Times New Roman Bold"/>
                  <a:sym typeface="Times New Roman Bold"/>
                </a:rPr>
                <a:t>24-25J-298</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26000" y="8991154"/>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10</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4789600" y="1724860"/>
            <a:ext cx="1845699" cy="1799490"/>
            <a:chOff x="0" y="0"/>
            <a:chExt cx="2460932" cy="2399320"/>
          </a:xfrm>
        </p:grpSpPr>
        <p:sp>
          <p:nvSpPr>
            <p:cNvPr name="Freeform 10" id="10"/>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1" id="11"/>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B76CF0"/>
            </a:solidFill>
          </p:spPr>
        </p:sp>
      </p:grpSp>
      <p:grpSp>
        <p:nvGrpSpPr>
          <p:cNvPr name="Group 12" id="12"/>
          <p:cNvGrpSpPr/>
          <p:nvPr/>
        </p:nvGrpSpPr>
        <p:grpSpPr>
          <a:xfrm rot="0">
            <a:off x="12563307" y="7337595"/>
            <a:ext cx="1845699" cy="1799490"/>
            <a:chOff x="0" y="0"/>
            <a:chExt cx="2460932" cy="2399320"/>
          </a:xfrm>
        </p:grpSpPr>
        <p:sp>
          <p:nvSpPr>
            <p:cNvPr name="Freeform 13" id="13"/>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4" id="14"/>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FF0000"/>
            </a:solidFill>
          </p:spPr>
        </p:sp>
      </p:grpSp>
      <p:grpSp>
        <p:nvGrpSpPr>
          <p:cNvPr name="Group 15" id="15"/>
          <p:cNvGrpSpPr/>
          <p:nvPr/>
        </p:nvGrpSpPr>
        <p:grpSpPr>
          <a:xfrm rot="0">
            <a:off x="12007462" y="1724860"/>
            <a:ext cx="1845699" cy="1799490"/>
            <a:chOff x="0" y="0"/>
            <a:chExt cx="2460932" cy="2399320"/>
          </a:xfrm>
        </p:grpSpPr>
        <p:sp>
          <p:nvSpPr>
            <p:cNvPr name="Freeform 16" id="16"/>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7" id="17"/>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10CF9B"/>
            </a:solidFill>
          </p:spPr>
        </p:sp>
      </p:grpSp>
      <p:grpSp>
        <p:nvGrpSpPr>
          <p:cNvPr name="Group 18" id="18"/>
          <p:cNvGrpSpPr/>
          <p:nvPr/>
        </p:nvGrpSpPr>
        <p:grpSpPr>
          <a:xfrm rot="0">
            <a:off x="4270545" y="7191664"/>
            <a:ext cx="1845699" cy="1799490"/>
            <a:chOff x="0" y="0"/>
            <a:chExt cx="2460932" cy="2399320"/>
          </a:xfrm>
        </p:grpSpPr>
        <p:sp>
          <p:nvSpPr>
            <p:cNvPr name="Freeform 19" id="19"/>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20" id="20"/>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A5C249"/>
            </a:solidFill>
          </p:spPr>
        </p:sp>
      </p:grpSp>
      <p:grpSp>
        <p:nvGrpSpPr>
          <p:cNvPr name="Group 21" id="21"/>
          <p:cNvGrpSpPr/>
          <p:nvPr/>
        </p:nvGrpSpPr>
        <p:grpSpPr>
          <a:xfrm rot="0">
            <a:off x="7002997" y="3705213"/>
            <a:ext cx="4389310" cy="4099229"/>
            <a:chOff x="0" y="0"/>
            <a:chExt cx="5852414" cy="5465638"/>
          </a:xfrm>
        </p:grpSpPr>
        <p:sp>
          <p:nvSpPr>
            <p:cNvPr name="Freeform 22" id="22"/>
            <p:cNvSpPr/>
            <p:nvPr/>
          </p:nvSpPr>
          <p:spPr>
            <a:xfrm flipH="false" flipV="false" rot="0">
              <a:off x="25400" y="25400"/>
              <a:ext cx="5801614" cy="5414899"/>
            </a:xfrm>
            <a:custGeom>
              <a:avLst/>
              <a:gdLst/>
              <a:ahLst/>
              <a:cxnLst/>
              <a:rect r="r" b="b" t="t" l="l"/>
              <a:pathLst>
                <a:path h="5414899" w="5801614">
                  <a:moveTo>
                    <a:pt x="0" y="2707386"/>
                  </a:moveTo>
                  <a:cubicBezTo>
                    <a:pt x="0" y="1212215"/>
                    <a:pt x="1298702" y="0"/>
                    <a:pt x="2900807" y="0"/>
                  </a:cubicBezTo>
                  <a:cubicBezTo>
                    <a:pt x="4502912" y="0"/>
                    <a:pt x="5801614" y="1212215"/>
                    <a:pt x="5801614" y="2707386"/>
                  </a:cubicBezTo>
                  <a:cubicBezTo>
                    <a:pt x="5801614" y="4202557"/>
                    <a:pt x="4502912" y="5414899"/>
                    <a:pt x="2900807" y="5414899"/>
                  </a:cubicBezTo>
                  <a:cubicBezTo>
                    <a:pt x="1298702" y="5414899"/>
                    <a:pt x="0" y="4202684"/>
                    <a:pt x="0" y="2707386"/>
                  </a:cubicBezTo>
                  <a:close/>
                </a:path>
              </a:pathLst>
            </a:custGeom>
            <a:solidFill>
              <a:srgbClr val="FFFFFF"/>
            </a:solidFill>
          </p:spPr>
        </p:sp>
        <p:sp>
          <p:nvSpPr>
            <p:cNvPr name="Freeform 23" id="23"/>
            <p:cNvSpPr/>
            <p:nvPr/>
          </p:nvSpPr>
          <p:spPr>
            <a:xfrm flipH="false" flipV="false" rot="0">
              <a:off x="0" y="0"/>
              <a:ext cx="5852414" cy="5465699"/>
            </a:xfrm>
            <a:custGeom>
              <a:avLst/>
              <a:gdLst/>
              <a:ahLst/>
              <a:cxnLst/>
              <a:rect r="r" b="b" t="t" l="l"/>
              <a:pathLst>
                <a:path h="5465699" w="5852414">
                  <a:moveTo>
                    <a:pt x="0" y="2732786"/>
                  </a:moveTo>
                  <a:cubicBezTo>
                    <a:pt x="0" y="1221867"/>
                    <a:pt x="1311783" y="0"/>
                    <a:pt x="2926207" y="0"/>
                  </a:cubicBezTo>
                  <a:cubicBezTo>
                    <a:pt x="4540631" y="0"/>
                    <a:pt x="5852414" y="1221867"/>
                    <a:pt x="5852414" y="2732786"/>
                  </a:cubicBezTo>
                  <a:lnTo>
                    <a:pt x="5827014" y="2732786"/>
                  </a:lnTo>
                  <a:lnTo>
                    <a:pt x="5852414" y="2732786"/>
                  </a:lnTo>
                  <a:cubicBezTo>
                    <a:pt x="5852414" y="4243705"/>
                    <a:pt x="4540631" y="5465572"/>
                    <a:pt x="2926207" y="5465572"/>
                  </a:cubicBezTo>
                  <a:lnTo>
                    <a:pt x="2926207" y="5440172"/>
                  </a:lnTo>
                  <a:lnTo>
                    <a:pt x="2926207" y="5465572"/>
                  </a:lnTo>
                  <a:cubicBezTo>
                    <a:pt x="1311783" y="5465699"/>
                    <a:pt x="0" y="4243705"/>
                    <a:pt x="0" y="2732786"/>
                  </a:cubicBezTo>
                  <a:lnTo>
                    <a:pt x="25400" y="2732786"/>
                  </a:lnTo>
                  <a:lnTo>
                    <a:pt x="50800" y="2732786"/>
                  </a:lnTo>
                  <a:lnTo>
                    <a:pt x="25400" y="2732786"/>
                  </a:lnTo>
                  <a:lnTo>
                    <a:pt x="0" y="2732786"/>
                  </a:lnTo>
                  <a:moveTo>
                    <a:pt x="50800" y="2732786"/>
                  </a:moveTo>
                  <a:cubicBezTo>
                    <a:pt x="50800" y="2746756"/>
                    <a:pt x="39370" y="2758186"/>
                    <a:pt x="25400" y="2758186"/>
                  </a:cubicBezTo>
                  <a:cubicBezTo>
                    <a:pt x="11430" y="2758186"/>
                    <a:pt x="0" y="2746756"/>
                    <a:pt x="0" y="2732786"/>
                  </a:cubicBezTo>
                  <a:cubicBezTo>
                    <a:pt x="0" y="2718816"/>
                    <a:pt x="11430" y="2707386"/>
                    <a:pt x="25400" y="2707386"/>
                  </a:cubicBezTo>
                  <a:cubicBezTo>
                    <a:pt x="39370" y="2707386"/>
                    <a:pt x="50800" y="2718816"/>
                    <a:pt x="50800" y="2732786"/>
                  </a:cubicBezTo>
                  <a:cubicBezTo>
                    <a:pt x="50800" y="4212463"/>
                    <a:pt x="1336548" y="5414899"/>
                    <a:pt x="2926207" y="5414899"/>
                  </a:cubicBezTo>
                  <a:cubicBezTo>
                    <a:pt x="4515866" y="5414899"/>
                    <a:pt x="5801614" y="4212463"/>
                    <a:pt x="5801614" y="2732913"/>
                  </a:cubicBezTo>
                  <a:cubicBezTo>
                    <a:pt x="5801614" y="1253363"/>
                    <a:pt x="4515866" y="50800"/>
                    <a:pt x="2926207" y="50800"/>
                  </a:cubicBezTo>
                  <a:lnTo>
                    <a:pt x="2926207" y="25400"/>
                  </a:lnTo>
                  <a:lnTo>
                    <a:pt x="2926207" y="50800"/>
                  </a:lnTo>
                  <a:cubicBezTo>
                    <a:pt x="1336548" y="50800"/>
                    <a:pt x="50800" y="1253236"/>
                    <a:pt x="50800" y="2732786"/>
                  </a:cubicBezTo>
                  <a:close/>
                </a:path>
              </a:pathLst>
            </a:custGeom>
            <a:solidFill>
              <a:srgbClr val="0BD0D9"/>
            </a:solidFill>
          </p:spPr>
        </p:sp>
      </p:grpSp>
      <p:sp>
        <p:nvSpPr>
          <p:cNvPr name="Freeform 24" id="24" descr="A close up of a logo  Description automatically generated"/>
          <p:cNvSpPr/>
          <p:nvPr/>
        </p:nvSpPr>
        <p:spPr>
          <a:xfrm flipH="false" flipV="false" rot="0">
            <a:off x="4954611" y="2281824"/>
            <a:ext cx="1374698" cy="596030"/>
          </a:xfrm>
          <a:custGeom>
            <a:avLst/>
            <a:gdLst/>
            <a:ahLst/>
            <a:cxnLst/>
            <a:rect r="r" b="b" t="t" l="l"/>
            <a:pathLst>
              <a:path h="596030" w="1374698">
                <a:moveTo>
                  <a:pt x="0" y="0"/>
                </a:moveTo>
                <a:lnTo>
                  <a:pt x="1374697" y="0"/>
                </a:lnTo>
                <a:lnTo>
                  <a:pt x="1374697" y="596030"/>
                </a:lnTo>
                <a:lnTo>
                  <a:pt x="0" y="596030"/>
                </a:lnTo>
                <a:lnTo>
                  <a:pt x="0" y="0"/>
                </a:lnTo>
                <a:close/>
              </a:path>
            </a:pathLst>
          </a:custGeom>
          <a:blipFill>
            <a:blip r:embed="rId4"/>
            <a:stretch>
              <a:fillRect l="0" t="0" r="0" b="0"/>
            </a:stretch>
          </a:blipFill>
        </p:spPr>
      </p:sp>
      <p:grpSp>
        <p:nvGrpSpPr>
          <p:cNvPr name="Group 25" id="25"/>
          <p:cNvGrpSpPr/>
          <p:nvPr/>
        </p:nvGrpSpPr>
        <p:grpSpPr>
          <a:xfrm rot="0">
            <a:off x="770882" y="-1665422"/>
            <a:ext cx="9494471" cy="4779652"/>
            <a:chOff x="0" y="0"/>
            <a:chExt cx="12659295" cy="6372870"/>
          </a:xfrm>
        </p:grpSpPr>
        <p:sp>
          <p:nvSpPr>
            <p:cNvPr name="Freeform 26" id="26"/>
            <p:cNvSpPr/>
            <p:nvPr/>
          </p:nvSpPr>
          <p:spPr>
            <a:xfrm flipH="false" flipV="false" rot="0">
              <a:off x="0" y="0"/>
              <a:ext cx="12659296" cy="6372870"/>
            </a:xfrm>
            <a:custGeom>
              <a:avLst/>
              <a:gdLst/>
              <a:ahLst/>
              <a:cxnLst/>
              <a:rect r="r" b="b" t="t" l="l"/>
              <a:pathLst>
                <a:path h="6372870" w="12659296">
                  <a:moveTo>
                    <a:pt x="0" y="0"/>
                  </a:moveTo>
                  <a:lnTo>
                    <a:pt x="12659296" y="0"/>
                  </a:lnTo>
                  <a:lnTo>
                    <a:pt x="12659296" y="6372870"/>
                  </a:lnTo>
                  <a:lnTo>
                    <a:pt x="0" y="6372870"/>
                  </a:lnTo>
                  <a:close/>
                </a:path>
              </a:pathLst>
            </a:custGeom>
            <a:solidFill>
              <a:srgbClr val="000000">
                <a:alpha val="0"/>
              </a:srgbClr>
            </a:solidFill>
          </p:spPr>
        </p:sp>
        <p:sp>
          <p:nvSpPr>
            <p:cNvPr name="TextBox 27" id="27"/>
            <p:cNvSpPr txBox="true"/>
            <p:nvPr/>
          </p:nvSpPr>
          <p:spPr>
            <a:xfrm>
              <a:off x="0" y="-9525"/>
              <a:ext cx="12659295" cy="6382395"/>
            </a:xfrm>
            <a:prstGeom prst="rect">
              <a:avLst/>
            </a:prstGeom>
          </p:spPr>
          <p:txBody>
            <a:bodyPr anchor="t" rtlCol="false" tIns="0" lIns="0" bIns="0" rIns="0"/>
            <a:lstStyle/>
            <a:p>
              <a:pPr algn="l">
                <a:lnSpc>
                  <a:spcPts val="6480"/>
                </a:lnSpc>
              </a:pPr>
              <a:r>
                <a:rPr lang="en-US" sz="5400" b="true">
                  <a:solidFill>
                    <a:srgbClr val="A6A6A6"/>
                  </a:solidFill>
                  <a:latin typeface="Cambria Bold"/>
                  <a:ea typeface="Cambria Bold"/>
                  <a:cs typeface="Cambria Bold"/>
                  <a:sym typeface="Cambria Bold"/>
                </a:rPr>
                <a:t>05</a:t>
              </a:r>
              <a:r>
                <a:rPr lang="en-US" sz="5400" b="true">
                  <a:solidFill>
                    <a:srgbClr val="002060"/>
                  </a:solidFill>
                  <a:latin typeface="Cambria Bold"/>
                  <a:ea typeface="Cambria Bold"/>
                  <a:cs typeface="Cambria Bold"/>
                  <a:sym typeface="Cambria Bold"/>
                </a:rPr>
                <a:t> </a:t>
              </a:r>
            </a:p>
            <a:p>
              <a:pPr algn="l">
                <a:lnSpc>
                  <a:spcPts val="6480"/>
                </a:lnSpc>
              </a:pPr>
              <a:r>
                <a:rPr lang="en-US" sz="5400" b="true">
                  <a:solidFill>
                    <a:srgbClr val="002060"/>
                  </a:solidFill>
                  <a:latin typeface="Cambria Bold"/>
                  <a:ea typeface="Cambria Bold"/>
                  <a:cs typeface="Cambria Bold"/>
                  <a:sym typeface="Cambria Bold"/>
                </a:rPr>
                <a:t>TECHNOLOGIES</a:t>
              </a:r>
            </a:p>
          </p:txBody>
        </p:sp>
      </p:grpSp>
      <p:sp>
        <p:nvSpPr>
          <p:cNvPr name="AutoShape 28" id="28"/>
          <p:cNvSpPr/>
          <p:nvPr/>
        </p:nvSpPr>
        <p:spPr>
          <a:xfrm rot="2777252">
            <a:off x="6056933" y="3863427"/>
            <a:ext cx="1783717" cy="0"/>
          </a:xfrm>
          <a:prstGeom prst="line">
            <a:avLst/>
          </a:prstGeom>
          <a:ln cap="rnd" w="19050">
            <a:solidFill>
              <a:srgbClr val="B76CF0"/>
            </a:solidFill>
            <a:prstDash val="solid"/>
            <a:headEnd type="none" len="sm" w="sm"/>
            <a:tailEnd type="none" len="sm" w="sm"/>
          </a:ln>
        </p:spPr>
      </p:sp>
      <p:sp>
        <p:nvSpPr>
          <p:cNvPr name="AutoShape 29" id="29"/>
          <p:cNvSpPr/>
          <p:nvPr/>
        </p:nvSpPr>
        <p:spPr>
          <a:xfrm rot="8318872">
            <a:off x="10602103" y="3863427"/>
            <a:ext cx="1951462" cy="0"/>
          </a:xfrm>
          <a:prstGeom prst="line">
            <a:avLst/>
          </a:prstGeom>
          <a:ln cap="rnd" w="19050">
            <a:solidFill>
              <a:srgbClr val="10CF9B"/>
            </a:solidFill>
            <a:prstDash val="solid"/>
            <a:headEnd type="none" len="sm" w="sm"/>
            <a:tailEnd type="none" len="sm" w="sm"/>
          </a:ln>
        </p:spPr>
      </p:sp>
      <p:sp>
        <p:nvSpPr>
          <p:cNvPr name="AutoShape 30" id="30"/>
          <p:cNvSpPr/>
          <p:nvPr/>
        </p:nvSpPr>
        <p:spPr>
          <a:xfrm rot="-2379737">
            <a:off x="5840046" y="7231063"/>
            <a:ext cx="1609670" cy="0"/>
          </a:xfrm>
          <a:prstGeom prst="line">
            <a:avLst/>
          </a:prstGeom>
          <a:ln cap="rnd" w="19050">
            <a:solidFill>
              <a:srgbClr val="A5C249"/>
            </a:solidFill>
            <a:prstDash val="solid"/>
            <a:headEnd type="none" len="sm" w="sm"/>
            <a:tailEnd type="none" len="sm" w="sm"/>
          </a:ln>
        </p:spPr>
      </p:sp>
      <p:sp>
        <p:nvSpPr>
          <p:cNvPr name="AutoShape 31" id="31"/>
          <p:cNvSpPr/>
          <p:nvPr/>
        </p:nvSpPr>
        <p:spPr>
          <a:xfrm rot="1660403">
            <a:off x="10997033" y="7162734"/>
            <a:ext cx="1917903" cy="0"/>
          </a:xfrm>
          <a:prstGeom prst="line">
            <a:avLst/>
          </a:prstGeom>
          <a:ln cap="rnd" w="19050">
            <a:solidFill>
              <a:srgbClr val="FF0000"/>
            </a:solidFill>
            <a:prstDash val="solid"/>
            <a:headEnd type="none" len="sm" w="sm"/>
            <a:tailEnd type="none" len="sm" w="sm"/>
          </a:ln>
        </p:spPr>
      </p:sp>
      <p:sp>
        <p:nvSpPr>
          <p:cNvPr name="Freeform 32" id="32"/>
          <p:cNvSpPr/>
          <p:nvPr/>
        </p:nvSpPr>
        <p:spPr>
          <a:xfrm flipH="false" flipV="false" rot="0">
            <a:off x="12395921" y="2045447"/>
            <a:ext cx="1068783" cy="1068783"/>
          </a:xfrm>
          <a:custGeom>
            <a:avLst/>
            <a:gdLst/>
            <a:ahLst/>
            <a:cxnLst/>
            <a:rect r="r" b="b" t="t" l="l"/>
            <a:pathLst>
              <a:path h="1068783" w="1068783">
                <a:moveTo>
                  <a:pt x="0" y="0"/>
                </a:moveTo>
                <a:lnTo>
                  <a:pt x="1068782" y="0"/>
                </a:lnTo>
                <a:lnTo>
                  <a:pt x="1068782" y="1068783"/>
                </a:lnTo>
                <a:lnTo>
                  <a:pt x="0" y="1068783"/>
                </a:lnTo>
                <a:lnTo>
                  <a:pt x="0" y="0"/>
                </a:lnTo>
                <a:close/>
              </a:path>
            </a:pathLst>
          </a:custGeom>
          <a:blipFill>
            <a:blip r:embed="rId5"/>
            <a:stretch>
              <a:fillRect l="0" t="0" r="0" b="0"/>
            </a:stretch>
          </a:blipFill>
        </p:spPr>
      </p:sp>
      <p:grpSp>
        <p:nvGrpSpPr>
          <p:cNvPr name="Group 33" id="33"/>
          <p:cNvGrpSpPr>
            <a:grpSpLocks noChangeAspect="true"/>
          </p:cNvGrpSpPr>
          <p:nvPr/>
        </p:nvGrpSpPr>
        <p:grpSpPr>
          <a:xfrm rot="0">
            <a:off x="8374290" y="4408288"/>
            <a:ext cx="1361053" cy="2693078"/>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273" r="0" b="-1273"/>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3" id="43"/>
          <p:cNvSpPr/>
          <p:nvPr/>
        </p:nvSpPr>
        <p:spPr>
          <a:xfrm flipH="false" flipV="false" rot="0">
            <a:off x="12930312" y="7608834"/>
            <a:ext cx="1257012" cy="1257012"/>
          </a:xfrm>
          <a:custGeom>
            <a:avLst/>
            <a:gdLst/>
            <a:ahLst/>
            <a:cxnLst/>
            <a:rect r="r" b="b" t="t" l="l"/>
            <a:pathLst>
              <a:path h="1257012" w="1257012">
                <a:moveTo>
                  <a:pt x="0" y="0"/>
                </a:moveTo>
                <a:lnTo>
                  <a:pt x="1257012" y="0"/>
                </a:lnTo>
                <a:lnTo>
                  <a:pt x="1257012" y="1257012"/>
                </a:lnTo>
                <a:lnTo>
                  <a:pt x="0" y="1257012"/>
                </a:lnTo>
                <a:lnTo>
                  <a:pt x="0" y="0"/>
                </a:lnTo>
                <a:close/>
              </a:path>
            </a:pathLst>
          </a:custGeom>
          <a:blipFill>
            <a:blip r:embed="rId7"/>
            <a:stretch>
              <a:fillRect l="0" t="0" r="0" b="0"/>
            </a:stretch>
          </a:blipFill>
        </p:spPr>
      </p:sp>
      <p:sp>
        <p:nvSpPr>
          <p:cNvPr name="Freeform 44" id="44"/>
          <p:cNvSpPr/>
          <p:nvPr/>
        </p:nvSpPr>
        <p:spPr>
          <a:xfrm flipH="false" flipV="false" rot="0">
            <a:off x="4632469" y="7479105"/>
            <a:ext cx="1171746" cy="1171746"/>
          </a:xfrm>
          <a:custGeom>
            <a:avLst/>
            <a:gdLst/>
            <a:ahLst/>
            <a:cxnLst/>
            <a:rect r="r" b="b" t="t" l="l"/>
            <a:pathLst>
              <a:path h="1171746" w="1171746">
                <a:moveTo>
                  <a:pt x="0" y="0"/>
                </a:moveTo>
                <a:lnTo>
                  <a:pt x="1171747" y="0"/>
                </a:lnTo>
                <a:lnTo>
                  <a:pt x="1171747" y="1171746"/>
                </a:lnTo>
                <a:lnTo>
                  <a:pt x="0" y="1171746"/>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85141"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11</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1028700" y="2216563"/>
            <a:ext cx="7268562" cy="8398204"/>
            <a:chOff x="0" y="0"/>
            <a:chExt cx="9691416" cy="11197605"/>
          </a:xfrm>
        </p:grpSpPr>
        <p:sp>
          <p:nvSpPr>
            <p:cNvPr name="Freeform 10" id="10"/>
            <p:cNvSpPr/>
            <p:nvPr/>
          </p:nvSpPr>
          <p:spPr>
            <a:xfrm flipH="false" flipV="false" rot="0">
              <a:off x="0" y="0"/>
              <a:ext cx="9691416" cy="11197605"/>
            </a:xfrm>
            <a:custGeom>
              <a:avLst/>
              <a:gdLst/>
              <a:ahLst/>
              <a:cxnLst/>
              <a:rect r="r" b="b" t="t" l="l"/>
              <a:pathLst>
                <a:path h="11197605" w="9691416">
                  <a:moveTo>
                    <a:pt x="0" y="0"/>
                  </a:moveTo>
                  <a:lnTo>
                    <a:pt x="9691416" y="0"/>
                  </a:lnTo>
                  <a:lnTo>
                    <a:pt x="9691416" y="11197605"/>
                  </a:lnTo>
                  <a:lnTo>
                    <a:pt x="0" y="11197605"/>
                  </a:lnTo>
                  <a:close/>
                </a:path>
              </a:pathLst>
            </a:custGeom>
            <a:solidFill>
              <a:srgbClr val="000000">
                <a:alpha val="0"/>
              </a:srgbClr>
            </a:solidFill>
          </p:spPr>
        </p:sp>
        <p:sp>
          <p:nvSpPr>
            <p:cNvPr name="TextBox 11" id="11"/>
            <p:cNvSpPr txBox="true"/>
            <p:nvPr/>
          </p:nvSpPr>
          <p:spPr>
            <a:xfrm>
              <a:off x="0" y="-19050"/>
              <a:ext cx="9691416" cy="11216655"/>
            </a:xfrm>
            <a:prstGeom prst="rect">
              <a:avLst/>
            </a:prstGeom>
          </p:spPr>
          <p:txBody>
            <a:bodyPr anchor="t" rtlCol="false" tIns="0" lIns="0" bIns="0" rIns="0"/>
            <a:lstStyle/>
            <a:p>
              <a:pPr algn="l">
                <a:lnSpc>
                  <a:spcPts val="9720"/>
                </a:lnSpc>
              </a:pPr>
              <a:r>
                <a:rPr lang="en-US" sz="8100" b="true">
                  <a:solidFill>
                    <a:srgbClr val="808080"/>
                  </a:solidFill>
                  <a:latin typeface="Cambria Bold"/>
                  <a:ea typeface="Cambria Bold"/>
                  <a:cs typeface="Cambria Bold"/>
                  <a:sym typeface="Cambria Bold"/>
                </a:rPr>
                <a:t>06</a:t>
              </a:r>
            </a:p>
            <a:p>
              <a:pPr algn="l">
                <a:lnSpc>
                  <a:spcPts val="9720"/>
                </a:lnSpc>
              </a:pPr>
              <a:r>
                <a:rPr lang="en-US" sz="8100" b="true">
                  <a:solidFill>
                    <a:srgbClr val="002060"/>
                  </a:solidFill>
                  <a:latin typeface="Cambria Bold"/>
                  <a:ea typeface="Cambria Bold"/>
                  <a:cs typeface="Cambria Bold"/>
                  <a:sym typeface="Cambria Bold"/>
                </a:rPr>
                <a:t>INDIVIDUAL</a:t>
              </a:r>
            </a:p>
            <a:p>
              <a:pPr algn="l">
                <a:lnSpc>
                  <a:spcPts val="9720"/>
                </a:lnSpc>
              </a:pPr>
              <a:r>
                <a:rPr lang="en-US" sz="8100" b="true">
                  <a:solidFill>
                    <a:srgbClr val="002060"/>
                  </a:solidFill>
                  <a:latin typeface="Cambria Bold"/>
                  <a:ea typeface="Cambria Bold"/>
                  <a:cs typeface="Cambria Bold"/>
                  <a:sym typeface="Cambria Bold"/>
                </a:rPr>
                <a:t>COMPONENTS</a:t>
              </a:r>
            </a:p>
          </p:txBody>
        </p:sp>
      </p:grpSp>
      <p:sp>
        <p:nvSpPr>
          <p:cNvPr name="Freeform 12" id="12"/>
          <p:cNvSpPr/>
          <p:nvPr/>
        </p:nvSpPr>
        <p:spPr>
          <a:xfrm flipH="false" flipV="false" rot="0">
            <a:off x="4492088" y="-13395159"/>
            <a:ext cx="18910898" cy="21937097"/>
          </a:xfrm>
          <a:custGeom>
            <a:avLst/>
            <a:gdLst/>
            <a:ahLst/>
            <a:cxnLst/>
            <a:rect r="r" b="b" t="t" l="l"/>
            <a:pathLst>
              <a:path h="21937097" w="18910898">
                <a:moveTo>
                  <a:pt x="0" y="0"/>
                </a:moveTo>
                <a:lnTo>
                  <a:pt x="18910898" y="0"/>
                </a:lnTo>
                <a:lnTo>
                  <a:pt x="18910898"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30750"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11</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10015359"/>
            <a:ext cx="18288000" cy="271643"/>
            <a:chOff x="0" y="0"/>
            <a:chExt cx="24384000" cy="362190"/>
          </a:xfrm>
        </p:grpSpPr>
        <p:sp>
          <p:nvSpPr>
            <p:cNvPr name="Freeform 10" id="10"/>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1" id="11"/>
          <p:cNvGrpSpPr/>
          <p:nvPr/>
        </p:nvGrpSpPr>
        <p:grpSpPr>
          <a:xfrm rot="0">
            <a:off x="15182850" y="209550"/>
            <a:ext cx="3009900" cy="3467100"/>
            <a:chOff x="0" y="0"/>
            <a:chExt cx="4013200" cy="4622800"/>
          </a:xfrm>
        </p:grpSpPr>
        <p:sp>
          <p:nvSpPr>
            <p:cNvPr name="Freeform 12" id="12"/>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13" id="13"/>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4" id="14"/>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grpSp>
        <p:nvGrpSpPr>
          <p:cNvPr name="Group 15" id="15"/>
          <p:cNvGrpSpPr/>
          <p:nvPr/>
        </p:nvGrpSpPr>
        <p:grpSpPr>
          <a:xfrm rot="0">
            <a:off x="2162013" y="6859010"/>
            <a:ext cx="15544800" cy="2043112"/>
            <a:chOff x="0" y="0"/>
            <a:chExt cx="20726400" cy="2724150"/>
          </a:xfrm>
        </p:grpSpPr>
        <p:sp>
          <p:nvSpPr>
            <p:cNvPr name="Freeform 16" id="16"/>
            <p:cNvSpPr/>
            <p:nvPr/>
          </p:nvSpPr>
          <p:spPr>
            <a:xfrm flipH="false" flipV="false" rot="0">
              <a:off x="0" y="0"/>
              <a:ext cx="20726400" cy="2724150"/>
            </a:xfrm>
            <a:custGeom>
              <a:avLst/>
              <a:gdLst/>
              <a:ahLst/>
              <a:cxnLst/>
              <a:rect r="r" b="b" t="t" l="l"/>
              <a:pathLst>
                <a:path h="2724150" w="20726400">
                  <a:moveTo>
                    <a:pt x="0" y="0"/>
                  </a:moveTo>
                  <a:lnTo>
                    <a:pt x="20726400" y="0"/>
                  </a:lnTo>
                  <a:lnTo>
                    <a:pt x="20726400" y="2724150"/>
                  </a:lnTo>
                  <a:lnTo>
                    <a:pt x="0" y="2724150"/>
                  </a:lnTo>
                  <a:close/>
                </a:path>
              </a:pathLst>
            </a:custGeom>
            <a:solidFill>
              <a:srgbClr val="000000">
                <a:alpha val="0"/>
              </a:srgbClr>
            </a:solidFill>
          </p:spPr>
        </p:sp>
        <p:sp>
          <p:nvSpPr>
            <p:cNvPr name="TextBox 17" id="17"/>
            <p:cNvSpPr txBox="true"/>
            <p:nvPr/>
          </p:nvSpPr>
          <p:spPr>
            <a:xfrm>
              <a:off x="0" y="-28575"/>
              <a:ext cx="20726400" cy="2752725"/>
            </a:xfrm>
            <a:prstGeom prst="rect">
              <a:avLst/>
            </a:prstGeom>
          </p:spPr>
          <p:txBody>
            <a:bodyPr anchor="t" rtlCol="false" tIns="0" lIns="0" bIns="0" rIns="0"/>
            <a:lstStyle/>
            <a:p>
              <a:pPr algn="l">
                <a:lnSpc>
                  <a:spcPts val="7200"/>
                </a:lnSpc>
              </a:pPr>
              <a:r>
                <a:rPr lang="en-US" sz="6000" b="true">
                  <a:solidFill>
                    <a:srgbClr val="000000"/>
                  </a:solidFill>
                  <a:latin typeface="Arimo Bold"/>
                  <a:ea typeface="Arimo Bold"/>
                  <a:cs typeface="Arimo Bold"/>
                  <a:sym typeface="Arimo Bold"/>
                </a:rPr>
                <a:t>IT21361272 | Ellewela A.V.H</a:t>
              </a:r>
            </a:p>
          </p:txBody>
        </p:sp>
      </p:grpSp>
      <p:grpSp>
        <p:nvGrpSpPr>
          <p:cNvPr name="Group 18" id="18"/>
          <p:cNvGrpSpPr/>
          <p:nvPr/>
        </p:nvGrpSpPr>
        <p:grpSpPr>
          <a:xfrm rot="0">
            <a:off x="1885950" y="7008019"/>
            <a:ext cx="15544800" cy="2250280"/>
            <a:chOff x="0" y="0"/>
            <a:chExt cx="20726400" cy="3000374"/>
          </a:xfrm>
        </p:grpSpPr>
        <p:sp>
          <p:nvSpPr>
            <p:cNvPr name="Freeform 19" id="19"/>
            <p:cNvSpPr/>
            <p:nvPr/>
          </p:nvSpPr>
          <p:spPr>
            <a:xfrm flipH="false" flipV="false" rot="0">
              <a:off x="0" y="0"/>
              <a:ext cx="20726400" cy="3000374"/>
            </a:xfrm>
            <a:custGeom>
              <a:avLst/>
              <a:gdLst/>
              <a:ahLst/>
              <a:cxnLst/>
              <a:rect r="r" b="b" t="t" l="l"/>
              <a:pathLst>
                <a:path h="3000374" w="20726400">
                  <a:moveTo>
                    <a:pt x="0" y="0"/>
                  </a:moveTo>
                  <a:lnTo>
                    <a:pt x="20726400" y="0"/>
                  </a:lnTo>
                  <a:lnTo>
                    <a:pt x="20726400" y="3000374"/>
                  </a:lnTo>
                  <a:lnTo>
                    <a:pt x="0" y="3000374"/>
                  </a:lnTo>
                  <a:close/>
                </a:path>
              </a:pathLst>
            </a:custGeom>
            <a:solidFill>
              <a:srgbClr val="000000">
                <a:alpha val="0"/>
              </a:srgbClr>
            </a:solidFill>
          </p:spPr>
        </p:sp>
        <p:sp>
          <p:nvSpPr>
            <p:cNvPr name="TextBox 20" id="20"/>
            <p:cNvSpPr txBox="true"/>
            <p:nvPr/>
          </p:nvSpPr>
          <p:spPr>
            <a:xfrm>
              <a:off x="0" y="-19050"/>
              <a:ext cx="20726400" cy="3019424"/>
            </a:xfrm>
            <a:prstGeom prst="rect">
              <a:avLst/>
            </a:prstGeom>
          </p:spPr>
          <p:txBody>
            <a:bodyPr anchor="b" rtlCol="false" tIns="0" lIns="0" bIns="0" rIns="0"/>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grpSp>
        <p:nvGrpSpPr>
          <p:cNvPr name="Group 21" id="21"/>
          <p:cNvGrpSpPr/>
          <p:nvPr/>
        </p:nvGrpSpPr>
        <p:grpSpPr>
          <a:xfrm rot="2431879">
            <a:off x="1953425" y="-2957497"/>
            <a:ext cx="1256822" cy="11851569"/>
            <a:chOff x="0" y="0"/>
            <a:chExt cx="1675762" cy="15802092"/>
          </a:xfrm>
        </p:grpSpPr>
        <p:sp>
          <p:nvSpPr>
            <p:cNvPr name="Freeform 22" id="22"/>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23" id="23"/>
          <p:cNvSpPr/>
          <p:nvPr/>
        </p:nvSpPr>
        <p:spPr>
          <a:xfrm flipH="false" flipV="false" rot="0">
            <a:off x="15177624" y="211029"/>
            <a:ext cx="3034176" cy="3424800"/>
          </a:xfrm>
          <a:custGeom>
            <a:avLst/>
            <a:gdLst/>
            <a:ahLst/>
            <a:cxnLst/>
            <a:rect r="r" b="b" t="t" l="l"/>
            <a:pathLst>
              <a:path h="3424800" w="3034176">
                <a:moveTo>
                  <a:pt x="0" y="0"/>
                </a:moveTo>
                <a:lnTo>
                  <a:pt x="3034176" y="0"/>
                </a:lnTo>
                <a:lnTo>
                  <a:pt x="3034176" y="3424800"/>
                </a:lnTo>
                <a:lnTo>
                  <a:pt x="0" y="3424800"/>
                </a:lnTo>
                <a:lnTo>
                  <a:pt x="0" y="0"/>
                </a:lnTo>
                <a:close/>
              </a:path>
            </a:pathLst>
          </a:custGeom>
          <a:blipFill>
            <a:blip r:embed="rId4"/>
            <a:stretch>
              <a:fillRect l="0" t="-6953" r="0" b="-6953"/>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7" id="17"/>
          <p:cNvGrpSpPr/>
          <p:nvPr/>
        </p:nvGrpSpPr>
        <p:grpSpPr>
          <a:xfrm rot="0">
            <a:off x="3003845" y="-81760"/>
            <a:ext cx="11853333" cy="3081449"/>
            <a:chOff x="0" y="0"/>
            <a:chExt cx="15804444" cy="4108599"/>
          </a:xfrm>
        </p:grpSpPr>
        <p:sp>
          <p:nvSpPr>
            <p:cNvPr name="Freeform 18" id="18"/>
            <p:cNvSpPr/>
            <p:nvPr/>
          </p:nvSpPr>
          <p:spPr>
            <a:xfrm flipH="false" flipV="false" rot="0">
              <a:off x="0" y="0"/>
              <a:ext cx="15804445" cy="4108599"/>
            </a:xfrm>
            <a:custGeom>
              <a:avLst/>
              <a:gdLst/>
              <a:ahLst/>
              <a:cxnLst/>
              <a:rect r="r" b="b" t="t" l="l"/>
              <a:pathLst>
                <a:path h="4108599" w="15804445">
                  <a:moveTo>
                    <a:pt x="0" y="0"/>
                  </a:moveTo>
                  <a:lnTo>
                    <a:pt x="15804445" y="0"/>
                  </a:lnTo>
                  <a:lnTo>
                    <a:pt x="15804445" y="4108599"/>
                  </a:lnTo>
                  <a:lnTo>
                    <a:pt x="0" y="4108599"/>
                  </a:lnTo>
                  <a:close/>
                </a:path>
              </a:pathLst>
            </a:custGeom>
            <a:solidFill>
              <a:srgbClr val="000000">
                <a:alpha val="0"/>
              </a:srgbClr>
            </a:solidFill>
          </p:spPr>
        </p:sp>
        <p:sp>
          <p:nvSpPr>
            <p:cNvPr name="TextBox 19" id="19"/>
            <p:cNvSpPr txBox="true"/>
            <p:nvPr/>
          </p:nvSpPr>
          <p:spPr>
            <a:xfrm>
              <a:off x="0" y="-9525"/>
              <a:ext cx="15804444" cy="4118124"/>
            </a:xfrm>
            <a:prstGeom prst="rect">
              <a:avLst/>
            </a:prstGeom>
          </p:spPr>
          <p:txBody>
            <a:bodyPr anchor="t" rtlCol="false" tIns="0" lIns="0" bIns="0" rIns="0"/>
            <a:lstStyle/>
            <a:p>
              <a:pPr algn="ctr">
                <a:lnSpc>
                  <a:spcPts val="5040"/>
                </a:lnSpc>
              </a:pPr>
              <a:r>
                <a:rPr lang="en-US" sz="4200" b="true">
                  <a:solidFill>
                    <a:srgbClr val="002060"/>
                  </a:solidFill>
                  <a:latin typeface="Cambria Bold"/>
                  <a:ea typeface="Cambria Bold"/>
                  <a:cs typeface="Cambria Bold"/>
                  <a:sym typeface="Cambria Bold"/>
                </a:rPr>
                <a:t>COMPONENT 01</a:t>
              </a:r>
            </a:p>
          </p:txBody>
        </p:sp>
      </p:grpSp>
      <p:grpSp>
        <p:nvGrpSpPr>
          <p:cNvPr name="Group 20" id="20"/>
          <p:cNvGrpSpPr/>
          <p:nvPr/>
        </p:nvGrpSpPr>
        <p:grpSpPr>
          <a:xfrm rot="0">
            <a:off x="2289572" y="1185333"/>
            <a:ext cx="13708856" cy="3180085"/>
            <a:chOff x="0" y="0"/>
            <a:chExt cx="18278474" cy="4240113"/>
          </a:xfrm>
        </p:grpSpPr>
        <p:sp>
          <p:nvSpPr>
            <p:cNvPr name="Freeform 21" id="21"/>
            <p:cNvSpPr/>
            <p:nvPr/>
          </p:nvSpPr>
          <p:spPr>
            <a:xfrm flipH="false" flipV="false" rot="0">
              <a:off x="0" y="0"/>
              <a:ext cx="18278473" cy="4240113"/>
            </a:xfrm>
            <a:custGeom>
              <a:avLst/>
              <a:gdLst/>
              <a:ahLst/>
              <a:cxnLst/>
              <a:rect r="r" b="b" t="t" l="l"/>
              <a:pathLst>
                <a:path h="4240113" w="18278473">
                  <a:moveTo>
                    <a:pt x="0" y="0"/>
                  </a:moveTo>
                  <a:lnTo>
                    <a:pt x="18278473" y="0"/>
                  </a:lnTo>
                  <a:lnTo>
                    <a:pt x="18278473" y="4240113"/>
                  </a:lnTo>
                  <a:lnTo>
                    <a:pt x="0" y="4240113"/>
                  </a:lnTo>
                  <a:close/>
                </a:path>
              </a:pathLst>
            </a:custGeom>
            <a:solidFill>
              <a:srgbClr val="000000">
                <a:alpha val="0"/>
              </a:srgbClr>
            </a:solidFill>
          </p:spPr>
        </p:sp>
        <p:sp>
          <p:nvSpPr>
            <p:cNvPr name="TextBox 22" id="22"/>
            <p:cNvSpPr txBox="true"/>
            <p:nvPr/>
          </p:nvSpPr>
          <p:spPr>
            <a:xfrm>
              <a:off x="0" y="-19050"/>
              <a:ext cx="18278474" cy="4259163"/>
            </a:xfrm>
            <a:prstGeom prst="rect">
              <a:avLst/>
            </a:prstGeom>
          </p:spPr>
          <p:txBody>
            <a:bodyPr anchor="t" rtlCol="false" tIns="0" lIns="0" bIns="0" rIns="0"/>
            <a:lstStyle/>
            <a:p>
              <a:pPr algn="ctr">
                <a:lnSpc>
                  <a:spcPts val="4320"/>
                </a:lnSpc>
              </a:pPr>
              <a:r>
                <a:rPr lang="en-US" sz="3600" b="true">
                  <a:solidFill>
                    <a:srgbClr val="002060"/>
                  </a:solidFill>
                  <a:latin typeface="Cambria Bold"/>
                  <a:ea typeface="Cambria Bold"/>
                  <a:cs typeface="Cambria Bold"/>
                  <a:sym typeface="Cambria Bold"/>
                </a:rPr>
                <a:t>Implement an automated voice activation system for the courier service to enhance delivery schedule prediction.</a:t>
              </a:r>
            </a:p>
          </p:txBody>
        </p:sp>
      </p:grpSp>
      <p:sp>
        <p:nvSpPr>
          <p:cNvPr name="Freeform 23" id="23" descr="Artificial intelligence (AI) in eLearning"/>
          <p:cNvSpPr/>
          <p:nvPr/>
        </p:nvSpPr>
        <p:spPr>
          <a:xfrm flipH="false" flipV="false" rot="0">
            <a:off x="5888037" y="4104590"/>
            <a:ext cx="6511923" cy="4347945"/>
          </a:xfrm>
          <a:custGeom>
            <a:avLst/>
            <a:gdLst/>
            <a:ahLst/>
            <a:cxnLst/>
            <a:rect r="r" b="b" t="t" l="l"/>
            <a:pathLst>
              <a:path h="4347945" w="6511923">
                <a:moveTo>
                  <a:pt x="0" y="0"/>
                </a:moveTo>
                <a:lnTo>
                  <a:pt x="6511923" y="0"/>
                </a:lnTo>
                <a:lnTo>
                  <a:pt x="6511923" y="4347944"/>
                </a:lnTo>
                <a:lnTo>
                  <a:pt x="0" y="4347944"/>
                </a:lnTo>
                <a:lnTo>
                  <a:pt x="0" y="0"/>
                </a:lnTo>
                <a:close/>
              </a:path>
            </a:pathLst>
          </a:custGeom>
          <a:blipFill>
            <a:blip r:embed="rId5"/>
            <a:stretch>
              <a:fillRect l="-51" t="0" r="-51"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348744" y="-955822"/>
            <a:ext cx="6532181" cy="3516213"/>
            <a:chOff x="0" y="0"/>
            <a:chExt cx="8709574" cy="4688284"/>
          </a:xfrm>
        </p:grpSpPr>
        <p:sp>
          <p:nvSpPr>
            <p:cNvPr name="Freeform 18" id="18"/>
            <p:cNvSpPr/>
            <p:nvPr/>
          </p:nvSpPr>
          <p:spPr>
            <a:xfrm flipH="false" flipV="false" rot="0">
              <a:off x="0" y="0"/>
              <a:ext cx="8709575" cy="4688284"/>
            </a:xfrm>
            <a:custGeom>
              <a:avLst/>
              <a:gdLst/>
              <a:ahLst/>
              <a:cxnLst/>
              <a:rect r="r" b="b" t="t" l="l"/>
              <a:pathLst>
                <a:path h="4688284" w="8709575">
                  <a:moveTo>
                    <a:pt x="0" y="0"/>
                  </a:moveTo>
                  <a:lnTo>
                    <a:pt x="8709575" y="0"/>
                  </a:lnTo>
                  <a:lnTo>
                    <a:pt x="8709575" y="4688284"/>
                  </a:lnTo>
                  <a:lnTo>
                    <a:pt x="0" y="4688284"/>
                  </a:lnTo>
                  <a:close/>
                </a:path>
              </a:pathLst>
            </a:custGeom>
            <a:solidFill>
              <a:srgbClr val="000000">
                <a:alpha val="0"/>
              </a:srgbClr>
            </a:solidFill>
          </p:spPr>
        </p:sp>
        <p:sp>
          <p:nvSpPr>
            <p:cNvPr name="TextBox 19" id="19"/>
            <p:cNvSpPr txBox="true"/>
            <p:nvPr/>
          </p:nvSpPr>
          <p:spPr>
            <a:xfrm>
              <a:off x="0" y="-9525"/>
              <a:ext cx="8709574"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BACKGROUND</a:t>
              </a:r>
            </a:p>
          </p:txBody>
        </p:sp>
      </p:grpSp>
      <p:grpSp>
        <p:nvGrpSpPr>
          <p:cNvPr name="Group 20" id="20"/>
          <p:cNvGrpSpPr/>
          <p:nvPr/>
        </p:nvGrpSpPr>
        <p:grpSpPr>
          <a:xfrm rot="0">
            <a:off x="348744" y="4077732"/>
            <a:ext cx="5703713" cy="3516213"/>
            <a:chOff x="0" y="0"/>
            <a:chExt cx="7604950" cy="4688284"/>
          </a:xfrm>
        </p:grpSpPr>
        <p:sp>
          <p:nvSpPr>
            <p:cNvPr name="Freeform 21" id="21"/>
            <p:cNvSpPr/>
            <p:nvPr/>
          </p:nvSpPr>
          <p:spPr>
            <a:xfrm flipH="false" flipV="false" rot="0">
              <a:off x="0" y="0"/>
              <a:ext cx="7604950" cy="4688284"/>
            </a:xfrm>
            <a:custGeom>
              <a:avLst/>
              <a:gdLst/>
              <a:ahLst/>
              <a:cxnLst/>
              <a:rect r="r" b="b" t="t" l="l"/>
              <a:pathLst>
                <a:path h="4688284" w="7604950">
                  <a:moveTo>
                    <a:pt x="0" y="0"/>
                  </a:moveTo>
                  <a:lnTo>
                    <a:pt x="7604950" y="0"/>
                  </a:lnTo>
                  <a:lnTo>
                    <a:pt x="7604950" y="4688284"/>
                  </a:lnTo>
                  <a:lnTo>
                    <a:pt x="0" y="4688284"/>
                  </a:lnTo>
                  <a:close/>
                </a:path>
              </a:pathLst>
            </a:custGeom>
            <a:solidFill>
              <a:srgbClr val="000000">
                <a:alpha val="0"/>
              </a:srgbClr>
            </a:solidFill>
          </p:spPr>
        </p:sp>
        <p:sp>
          <p:nvSpPr>
            <p:cNvPr name="TextBox 22" id="22"/>
            <p:cNvSpPr txBox="true"/>
            <p:nvPr/>
          </p:nvSpPr>
          <p:spPr>
            <a:xfrm>
              <a:off x="0" y="-9525"/>
              <a:ext cx="7604950"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GAP</a:t>
              </a:r>
            </a:p>
          </p:txBody>
        </p:sp>
      </p:grpSp>
      <p:grpSp>
        <p:nvGrpSpPr>
          <p:cNvPr name="Group 23" id="23"/>
          <p:cNvGrpSpPr/>
          <p:nvPr/>
        </p:nvGrpSpPr>
        <p:grpSpPr>
          <a:xfrm rot="0">
            <a:off x="1028700" y="236292"/>
            <a:ext cx="14923293" cy="5915665"/>
            <a:chOff x="0" y="0"/>
            <a:chExt cx="19897724" cy="7887553"/>
          </a:xfrm>
        </p:grpSpPr>
        <p:sp>
          <p:nvSpPr>
            <p:cNvPr name="Freeform 24" id="24"/>
            <p:cNvSpPr/>
            <p:nvPr/>
          </p:nvSpPr>
          <p:spPr>
            <a:xfrm flipH="false" flipV="false" rot="0">
              <a:off x="0" y="0"/>
              <a:ext cx="19897723" cy="7887553"/>
            </a:xfrm>
            <a:custGeom>
              <a:avLst/>
              <a:gdLst/>
              <a:ahLst/>
              <a:cxnLst/>
              <a:rect r="r" b="b" t="t" l="l"/>
              <a:pathLst>
                <a:path h="7887553" w="19897723">
                  <a:moveTo>
                    <a:pt x="0" y="0"/>
                  </a:moveTo>
                  <a:lnTo>
                    <a:pt x="19897723" y="0"/>
                  </a:lnTo>
                  <a:lnTo>
                    <a:pt x="19897723" y="7887553"/>
                  </a:lnTo>
                  <a:lnTo>
                    <a:pt x="0" y="7887553"/>
                  </a:lnTo>
                  <a:close/>
                </a:path>
              </a:pathLst>
            </a:custGeom>
            <a:solidFill>
              <a:srgbClr val="000000">
                <a:alpha val="0"/>
              </a:srgbClr>
            </a:solidFill>
          </p:spPr>
        </p:sp>
        <p:sp>
          <p:nvSpPr>
            <p:cNvPr name="TextBox 25" id="25"/>
            <p:cNvSpPr txBox="true"/>
            <p:nvPr/>
          </p:nvSpPr>
          <p:spPr>
            <a:xfrm>
              <a:off x="0" y="-219075"/>
              <a:ext cx="19897724" cy="8106628"/>
            </a:xfrm>
            <a:prstGeom prst="rect">
              <a:avLst/>
            </a:prstGeom>
          </p:spPr>
          <p:txBody>
            <a:bodyPr anchor="t" rtlCol="false" tIns="0" lIns="0" bIns="0" rIns="0"/>
            <a:lstStyle/>
            <a:p>
              <a:pPr algn="l" marL="651510" indent="-325755" lvl="1">
                <a:lnSpc>
                  <a:spcPts val="6480"/>
                </a:lnSpc>
                <a:buFont typeface="Arial"/>
                <a:buChar char="•"/>
              </a:pPr>
              <a:r>
                <a:rPr lang="en-US" sz="3600">
                  <a:solidFill>
                    <a:srgbClr val="000000"/>
                  </a:solidFill>
                  <a:latin typeface="Cambria"/>
                  <a:ea typeface="Cambria"/>
                  <a:cs typeface="Cambria"/>
                  <a:sym typeface="Cambria"/>
                </a:rPr>
                <a:t>Customers expect accurate, real-time delivery updates in today's eCommerce landscape.</a:t>
              </a:r>
            </a:p>
            <a:p>
              <a:pPr algn="l" marL="651510" indent="-325755" lvl="1">
                <a:lnSpc>
                  <a:spcPts val="6480"/>
                </a:lnSpc>
                <a:buFont typeface="Arial"/>
                <a:buChar char="•"/>
              </a:pPr>
              <a:r>
                <a:rPr lang="en-US" sz="3600">
                  <a:solidFill>
                    <a:srgbClr val="000000"/>
                  </a:solidFill>
                  <a:latin typeface="Cambria"/>
                  <a:ea typeface="Cambria"/>
                  <a:cs typeface="Cambria"/>
                  <a:sym typeface="Cambria"/>
                </a:rPr>
                <a:t>Manual tracking and updates lead to delays and inaccurate delivery time predictions.</a:t>
              </a:r>
            </a:p>
            <a:p>
              <a:pPr algn="l" marL="651510" indent="-325755" lvl="1">
                <a:lnSpc>
                  <a:spcPts val="6480"/>
                </a:lnSpc>
                <a:buFont typeface="Arial"/>
                <a:buChar char="•"/>
              </a:pPr>
              <a:r>
                <a:rPr lang="en-US" sz="3600">
                  <a:solidFill>
                    <a:srgbClr val="000000"/>
                  </a:solidFill>
                  <a:latin typeface="Cambria"/>
                  <a:ea typeface="Cambria"/>
                  <a:cs typeface="Cambria"/>
                  <a:sym typeface="Cambria"/>
                </a:rPr>
                <a:t>. Voice automation boosts delivery accuracy and satisfaction.</a:t>
              </a:r>
            </a:p>
          </p:txBody>
        </p:sp>
      </p:grpSp>
      <p:grpSp>
        <p:nvGrpSpPr>
          <p:cNvPr name="Group 26" id="26"/>
          <p:cNvGrpSpPr/>
          <p:nvPr/>
        </p:nvGrpSpPr>
        <p:grpSpPr>
          <a:xfrm rot="0">
            <a:off x="1028700" y="5389033"/>
            <a:ext cx="16750770" cy="5096515"/>
            <a:chOff x="0" y="0"/>
            <a:chExt cx="22334360" cy="6795353"/>
          </a:xfrm>
        </p:grpSpPr>
        <p:sp>
          <p:nvSpPr>
            <p:cNvPr name="Freeform 27" id="27"/>
            <p:cNvSpPr/>
            <p:nvPr/>
          </p:nvSpPr>
          <p:spPr>
            <a:xfrm flipH="false" flipV="false" rot="0">
              <a:off x="0" y="0"/>
              <a:ext cx="22334361" cy="6795353"/>
            </a:xfrm>
            <a:custGeom>
              <a:avLst/>
              <a:gdLst/>
              <a:ahLst/>
              <a:cxnLst/>
              <a:rect r="r" b="b" t="t" l="l"/>
              <a:pathLst>
                <a:path h="6795353" w="22334361">
                  <a:moveTo>
                    <a:pt x="0" y="0"/>
                  </a:moveTo>
                  <a:lnTo>
                    <a:pt x="22334361" y="0"/>
                  </a:lnTo>
                  <a:lnTo>
                    <a:pt x="22334361" y="6795353"/>
                  </a:lnTo>
                  <a:lnTo>
                    <a:pt x="0" y="6795353"/>
                  </a:lnTo>
                  <a:close/>
                </a:path>
              </a:pathLst>
            </a:custGeom>
            <a:solidFill>
              <a:srgbClr val="000000">
                <a:alpha val="0"/>
              </a:srgbClr>
            </a:solidFill>
          </p:spPr>
        </p:sp>
        <p:sp>
          <p:nvSpPr>
            <p:cNvPr name="TextBox 28" id="28"/>
            <p:cNvSpPr txBox="true"/>
            <p:nvPr/>
          </p:nvSpPr>
          <p:spPr>
            <a:xfrm>
              <a:off x="0" y="-219075"/>
              <a:ext cx="22334360" cy="7014428"/>
            </a:xfrm>
            <a:prstGeom prst="rect">
              <a:avLst/>
            </a:prstGeom>
          </p:spPr>
          <p:txBody>
            <a:bodyPr anchor="t" rtlCol="false" tIns="0" lIns="0" bIns="0" rIns="0"/>
            <a:lstStyle/>
            <a:p>
              <a:pPr algn="l">
                <a:lnSpc>
                  <a:spcPts val="6480"/>
                </a:lnSpc>
              </a:pPr>
              <a:r>
                <a:rPr lang="en-US" sz="3600">
                  <a:solidFill>
                    <a:srgbClr val="000000"/>
                  </a:solidFill>
                  <a:latin typeface="Cambria"/>
                  <a:ea typeface="Cambria"/>
                  <a:cs typeface="Cambria"/>
                  <a:sym typeface="Cambria"/>
                </a:rPr>
                <a:t>The research gap is in the incomplete coverage of delivery time estimation research, particularly in automated system confirmation, call generation, and delivery schedule identification. This calls for further research on integrated models and systems for accurate delivery schedule estimation.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7" id="17"/>
          <p:cNvGrpSpPr/>
          <p:nvPr/>
        </p:nvGrpSpPr>
        <p:grpSpPr>
          <a:xfrm rot="0">
            <a:off x="320423" y="0"/>
            <a:ext cx="7309356" cy="4240113"/>
            <a:chOff x="0" y="0"/>
            <a:chExt cx="9745808" cy="5653484"/>
          </a:xfrm>
        </p:grpSpPr>
        <p:sp>
          <p:nvSpPr>
            <p:cNvPr name="Freeform 18" id="18"/>
            <p:cNvSpPr/>
            <p:nvPr/>
          </p:nvSpPr>
          <p:spPr>
            <a:xfrm flipH="false" flipV="false" rot="0">
              <a:off x="0" y="0"/>
              <a:ext cx="9745808" cy="5653484"/>
            </a:xfrm>
            <a:custGeom>
              <a:avLst/>
              <a:gdLst/>
              <a:ahLst/>
              <a:cxnLst/>
              <a:rect r="r" b="b" t="t" l="l"/>
              <a:pathLst>
                <a:path h="5653484" w="9745808">
                  <a:moveTo>
                    <a:pt x="0" y="0"/>
                  </a:moveTo>
                  <a:lnTo>
                    <a:pt x="9745808" y="0"/>
                  </a:lnTo>
                  <a:lnTo>
                    <a:pt x="9745808" y="5653484"/>
                  </a:lnTo>
                  <a:lnTo>
                    <a:pt x="0" y="5653484"/>
                  </a:lnTo>
                  <a:close/>
                </a:path>
              </a:pathLst>
            </a:custGeom>
            <a:solidFill>
              <a:srgbClr val="000000">
                <a:alpha val="0"/>
              </a:srgbClr>
            </a:solidFill>
          </p:spPr>
        </p:sp>
        <p:sp>
          <p:nvSpPr>
            <p:cNvPr name="TextBox 19" id="19"/>
            <p:cNvSpPr txBox="true"/>
            <p:nvPr/>
          </p:nvSpPr>
          <p:spPr>
            <a:xfrm>
              <a:off x="0" y="-9525"/>
              <a:ext cx="9745808" cy="56630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PROBLEM</a:t>
              </a:r>
            </a:p>
            <a:p>
              <a:pPr algn="l" marL="868680" indent="-434340" lvl="1">
                <a:lnSpc>
                  <a:spcPts val="5759"/>
                </a:lnSpc>
              </a:pPr>
            </a:p>
          </p:txBody>
        </p:sp>
      </p:grpSp>
      <p:sp>
        <p:nvSpPr>
          <p:cNvPr name="Freeform 20" id="20" descr="A group of people standing next to a computer screen  Description automatically generated"/>
          <p:cNvSpPr/>
          <p:nvPr/>
        </p:nvSpPr>
        <p:spPr>
          <a:xfrm flipH="false" flipV="false" rot="0">
            <a:off x="10051806" y="1865557"/>
            <a:ext cx="10001250" cy="8143875"/>
          </a:xfrm>
          <a:custGeom>
            <a:avLst/>
            <a:gdLst/>
            <a:ahLst/>
            <a:cxnLst/>
            <a:rect r="r" b="b" t="t" l="l"/>
            <a:pathLst>
              <a:path h="8143875" w="10001250">
                <a:moveTo>
                  <a:pt x="0" y="0"/>
                </a:moveTo>
                <a:lnTo>
                  <a:pt x="10001250" y="0"/>
                </a:lnTo>
                <a:lnTo>
                  <a:pt x="10001250" y="8143875"/>
                </a:lnTo>
                <a:lnTo>
                  <a:pt x="0" y="8143875"/>
                </a:lnTo>
                <a:lnTo>
                  <a:pt x="0" y="0"/>
                </a:lnTo>
                <a:close/>
              </a:path>
            </a:pathLst>
          </a:custGeom>
          <a:blipFill>
            <a:blip r:embed="rId5"/>
            <a:stretch>
              <a:fillRect l="0" t="0" r="0" b="0"/>
            </a:stretch>
          </a:blipFill>
        </p:spPr>
      </p:sp>
      <p:grpSp>
        <p:nvGrpSpPr>
          <p:cNvPr name="Group 21" id="21"/>
          <p:cNvGrpSpPr/>
          <p:nvPr/>
        </p:nvGrpSpPr>
        <p:grpSpPr>
          <a:xfrm rot="0">
            <a:off x="543596" y="1637004"/>
            <a:ext cx="9357658" cy="5430627"/>
            <a:chOff x="0" y="0"/>
            <a:chExt cx="12476878" cy="7240835"/>
          </a:xfrm>
        </p:grpSpPr>
        <p:sp>
          <p:nvSpPr>
            <p:cNvPr name="Freeform 22" id="22"/>
            <p:cNvSpPr/>
            <p:nvPr/>
          </p:nvSpPr>
          <p:spPr>
            <a:xfrm flipH="false" flipV="false" rot="0">
              <a:off x="0" y="0"/>
              <a:ext cx="12476878" cy="7240836"/>
            </a:xfrm>
            <a:custGeom>
              <a:avLst/>
              <a:gdLst/>
              <a:ahLst/>
              <a:cxnLst/>
              <a:rect r="r" b="b" t="t" l="l"/>
              <a:pathLst>
                <a:path h="7240836" w="12476878">
                  <a:moveTo>
                    <a:pt x="0" y="0"/>
                  </a:moveTo>
                  <a:lnTo>
                    <a:pt x="12476878" y="0"/>
                  </a:lnTo>
                  <a:lnTo>
                    <a:pt x="12476878" y="7240836"/>
                  </a:lnTo>
                  <a:lnTo>
                    <a:pt x="0" y="7240836"/>
                  </a:lnTo>
                  <a:close/>
                </a:path>
              </a:pathLst>
            </a:custGeom>
            <a:solidFill>
              <a:srgbClr val="000000">
                <a:alpha val="0"/>
              </a:srgbClr>
            </a:solidFill>
          </p:spPr>
        </p:sp>
        <p:sp>
          <p:nvSpPr>
            <p:cNvPr name="TextBox 23" id="23"/>
            <p:cNvSpPr txBox="true"/>
            <p:nvPr/>
          </p:nvSpPr>
          <p:spPr>
            <a:xfrm>
              <a:off x="0" y="-200025"/>
              <a:ext cx="12476878" cy="7440860"/>
            </a:xfrm>
            <a:prstGeom prst="rect">
              <a:avLst/>
            </a:prstGeom>
          </p:spPr>
          <p:txBody>
            <a:bodyPr anchor="t" rtlCol="false" tIns="0" lIns="0" bIns="0" rIns="0"/>
            <a:lstStyle/>
            <a:p>
              <a:pPr algn="just">
                <a:lnSpc>
                  <a:spcPts val="5939"/>
                </a:lnSpc>
              </a:pPr>
              <a:r>
                <a:rPr lang="en-US" sz="3299">
                  <a:solidFill>
                    <a:srgbClr val="000000"/>
                  </a:solidFill>
                  <a:latin typeface="Cambria"/>
                  <a:ea typeface="Cambria"/>
                  <a:cs typeface="Cambria"/>
                  <a:sym typeface="Cambria"/>
                </a:rPr>
                <a:t>Manual tracking causes delays and inaccurate delivery predictions in courier services, leading to customer dissatisfaction. An automated voice activation system can improve real-time updates and accuracy, addressing this issue?</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433143" y="-244554"/>
            <a:ext cx="7927353" cy="3516213"/>
            <a:chOff x="0" y="0"/>
            <a:chExt cx="10569804" cy="4688284"/>
          </a:xfrm>
        </p:grpSpPr>
        <p:sp>
          <p:nvSpPr>
            <p:cNvPr name="Freeform 18" id="18"/>
            <p:cNvSpPr/>
            <p:nvPr/>
          </p:nvSpPr>
          <p:spPr>
            <a:xfrm flipH="false" flipV="false" rot="0">
              <a:off x="0" y="0"/>
              <a:ext cx="10569804" cy="4688284"/>
            </a:xfrm>
            <a:custGeom>
              <a:avLst/>
              <a:gdLst/>
              <a:ahLst/>
              <a:cxnLst/>
              <a:rect r="r" b="b" t="t" l="l"/>
              <a:pathLst>
                <a:path h="4688284" w="10569804">
                  <a:moveTo>
                    <a:pt x="0" y="0"/>
                  </a:moveTo>
                  <a:lnTo>
                    <a:pt x="10569804" y="0"/>
                  </a:lnTo>
                  <a:lnTo>
                    <a:pt x="10569804" y="4688284"/>
                  </a:lnTo>
                  <a:lnTo>
                    <a:pt x="0" y="4688284"/>
                  </a:lnTo>
                  <a:close/>
                </a:path>
              </a:pathLst>
            </a:custGeom>
            <a:solidFill>
              <a:srgbClr val="000000">
                <a:alpha val="0"/>
              </a:srgbClr>
            </a:solidFill>
          </p:spPr>
        </p:sp>
        <p:sp>
          <p:nvSpPr>
            <p:cNvPr name="TextBox 19" id="19"/>
            <p:cNvSpPr txBox="true"/>
            <p:nvPr/>
          </p:nvSpPr>
          <p:spPr>
            <a:xfrm>
              <a:off x="0" y="-9525"/>
              <a:ext cx="10569804"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SPECIFIC OBJECTIVES</a:t>
              </a:r>
            </a:p>
          </p:txBody>
        </p:sp>
      </p:grpSp>
      <p:grpSp>
        <p:nvGrpSpPr>
          <p:cNvPr name="Group 20" id="20"/>
          <p:cNvGrpSpPr/>
          <p:nvPr/>
        </p:nvGrpSpPr>
        <p:grpSpPr>
          <a:xfrm rot="0">
            <a:off x="798603" y="2200388"/>
            <a:ext cx="15830813" cy="5515353"/>
            <a:chOff x="0" y="0"/>
            <a:chExt cx="21107750" cy="7353804"/>
          </a:xfrm>
        </p:grpSpPr>
        <p:sp>
          <p:nvSpPr>
            <p:cNvPr name="Freeform 21" id="21"/>
            <p:cNvSpPr/>
            <p:nvPr/>
          </p:nvSpPr>
          <p:spPr>
            <a:xfrm flipH="false" flipV="false" rot="0">
              <a:off x="25400" y="25400"/>
              <a:ext cx="21056981" cy="7303008"/>
            </a:xfrm>
            <a:custGeom>
              <a:avLst/>
              <a:gdLst/>
              <a:ahLst/>
              <a:cxnLst/>
              <a:rect r="r" b="b" t="t" l="l"/>
              <a:pathLst>
                <a:path h="7303008" w="21056981">
                  <a:moveTo>
                    <a:pt x="0" y="0"/>
                  </a:moveTo>
                  <a:lnTo>
                    <a:pt x="19834225" y="0"/>
                  </a:lnTo>
                  <a:lnTo>
                    <a:pt x="21056981" y="1217168"/>
                  </a:lnTo>
                  <a:lnTo>
                    <a:pt x="21056981" y="7303008"/>
                  </a:lnTo>
                  <a:lnTo>
                    <a:pt x="0" y="7303008"/>
                  </a:lnTo>
                  <a:close/>
                </a:path>
              </a:pathLst>
            </a:custGeom>
            <a:solidFill>
              <a:srgbClr val="002060"/>
            </a:solidFill>
          </p:spPr>
        </p:sp>
        <p:sp>
          <p:nvSpPr>
            <p:cNvPr name="Freeform 22" id="22"/>
            <p:cNvSpPr/>
            <p:nvPr/>
          </p:nvSpPr>
          <p:spPr>
            <a:xfrm flipH="false" flipV="false" rot="0">
              <a:off x="0" y="0"/>
              <a:ext cx="21107781" cy="7353808"/>
            </a:xfrm>
            <a:custGeom>
              <a:avLst/>
              <a:gdLst/>
              <a:ahLst/>
              <a:cxnLst/>
              <a:rect r="r" b="b" t="t" l="l"/>
              <a:pathLst>
                <a:path h="7353808" w="21107781">
                  <a:moveTo>
                    <a:pt x="25400" y="0"/>
                  </a:moveTo>
                  <a:lnTo>
                    <a:pt x="19859625" y="0"/>
                  </a:lnTo>
                  <a:cubicBezTo>
                    <a:pt x="19866356" y="0"/>
                    <a:pt x="19872833" y="2667"/>
                    <a:pt x="19877532" y="7366"/>
                  </a:cubicBezTo>
                  <a:lnTo>
                    <a:pt x="21100287" y="1224534"/>
                  </a:lnTo>
                  <a:cubicBezTo>
                    <a:pt x="21105113" y="1229360"/>
                    <a:pt x="21107781" y="1235837"/>
                    <a:pt x="21107781" y="1242568"/>
                  </a:cubicBezTo>
                  <a:lnTo>
                    <a:pt x="21107781" y="7328408"/>
                  </a:lnTo>
                  <a:cubicBezTo>
                    <a:pt x="21107781" y="7342378"/>
                    <a:pt x="21096351" y="7353808"/>
                    <a:pt x="21082381" y="7353808"/>
                  </a:cubicBezTo>
                  <a:lnTo>
                    <a:pt x="25400" y="7353808"/>
                  </a:lnTo>
                  <a:cubicBezTo>
                    <a:pt x="11430" y="7353808"/>
                    <a:pt x="0" y="7342378"/>
                    <a:pt x="0" y="7328408"/>
                  </a:cubicBezTo>
                  <a:lnTo>
                    <a:pt x="0" y="25400"/>
                  </a:lnTo>
                  <a:cubicBezTo>
                    <a:pt x="0" y="11430"/>
                    <a:pt x="11430" y="0"/>
                    <a:pt x="25400" y="0"/>
                  </a:cubicBezTo>
                  <a:moveTo>
                    <a:pt x="25400" y="50800"/>
                  </a:moveTo>
                  <a:lnTo>
                    <a:pt x="25400" y="25400"/>
                  </a:lnTo>
                  <a:lnTo>
                    <a:pt x="50800" y="25400"/>
                  </a:lnTo>
                  <a:lnTo>
                    <a:pt x="50800" y="7328408"/>
                  </a:lnTo>
                  <a:lnTo>
                    <a:pt x="25400" y="7328408"/>
                  </a:lnTo>
                  <a:lnTo>
                    <a:pt x="25400" y="7303008"/>
                  </a:lnTo>
                  <a:lnTo>
                    <a:pt x="21082381" y="7303008"/>
                  </a:lnTo>
                  <a:lnTo>
                    <a:pt x="21082381" y="7328408"/>
                  </a:lnTo>
                  <a:lnTo>
                    <a:pt x="21056981" y="7328408"/>
                  </a:lnTo>
                  <a:lnTo>
                    <a:pt x="21056981" y="1242568"/>
                  </a:lnTo>
                  <a:lnTo>
                    <a:pt x="21082381" y="1242568"/>
                  </a:lnTo>
                  <a:lnTo>
                    <a:pt x="21064474" y="1260602"/>
                  </a:lnTo>
                  <a:lnTo>
                    <a:pt x="19841719" y="43434"/>
                  </a:lnTo>
                  <a:lnTo>
                    <a:pt x="19859625" y="25400"/>
                  </a:lnTo>
                  <a:lnTo>
                    <a:pt x="19859625" y="50800"/>
                  </a:lnTo>
                  <a:lnTo>
                    <a:pt x="25400" y="50800"/>
                  </a:lnTo>
                  <a:close/>
                </a:path>
              </a:pathLst>
            </a:custGeom>
            <a:solidFill>
              <a:srgbClr val="022B52"/>
            </a:solidFill>
          </p:spPr>
        </p:sp>
      </p:grpSp>
      <p:grpSp>
        <p:nvGrpSpPr>
          <p:cNvPr name="Group 23" id="23"/>
          <p:cNvGrpSpPr/>
          <p:nvPr/>
        </p:nvGrpSpPr>
        <p:grpSpPr>
          <a:xfrm rot="0">
            <a:off x="1100138" y="2185989"/>
            <a:ext cx="14165991" cy="5927095"/>
            <a:chOff x="0" y="0"/>
            <a:chExt cx="18887988" cy="7902793"/>
          </a:xfrm>
        </p:grpSpPr>
        <p:sp>
          <p:nvSpPr>
            <p:cNvPr name="Freeform 24" id="24"/>
            <p:cNvSpPr/>
            <p:nvPr/>
          </p:nvSpPr>
          <p:spPr>
            <a:xfrm flipH="false" flipV="false" rot="0">
              <a:off x="0" y="0"/>
              <a:ext cx="18887988" cy="7902794"/>
            </a:xfrm>
            <a:custGeom>
              <a:avLst/>
              <a:gdLst/>
              <a:ahLst/>
              <a:cxnLst/>
              <a:rect r="r" b="b" t="t" l="l"/>
              <a:pathLst>
                <a:path h="7902794" w="18887988">
                  <a:moveTo>
                    <a:pt x="0" y="0"/>
                  </a:moveTo>
                  <a:lnTo>
                    <a:pt x="18887988" y="0"/>
                  </a:lnTo>
                  <a:lnTo>
                    <a:pt x="18887988" y="7902794"/>
                  </a:lnTo>
                  <a:lnTo>
                    <a:pt x="0" y="7902794"/>
                  </a:lnTo>
                  <a:close/>
                </a:path>
              </a:pathLst>
            </a:custGeom>
            <a:solidFill>
              <a:srgbClr val="000000">
                <a:alpha val="0"/>
              </a:srgbClr>
            </a:solidFill>
          </p:spPr>
        </p:sp>
        <p:sp>
          <p:nvSpPr>
            <p:cNvPr name="TextBox 25" id="25"/>
            <p:cNvSpPr txBox="true"/>
            <p:nvPr/>
          </p:nvSpPr>
          <p:spPr>
            <a:xfrm>
              <a:off x="0" y="-428625"/>
              <a:ext cx="18887988" cy="8331418"/>
            </a:xfrm>
            <a:prstGeom prst="rect">
              <a:avLst/>
            </a:prstGeom>
          </p:spPr>
          <p:txBody>
            <a:bodyPr anchor="t" rtlCol="false" tIns="0" lIns="0" bIns="0" rIns="0"/>
            <a:lstStyle/>
            <a:p>
              <a:pPr algn="just">
                <a:lnSpc>
                  <a:spcPts val="8640"/>
                </a:lnSpc>
              </a:pPr>
              <a:r>
                <a:rPr lang="en-US" sz="3600">
                  <a:solidFill>
                    <a:srgbClr val="FFFFFF"/>
                  </a:solidFill>
                  <a:latin typeface="Cambria"/>
                  <a:ea typeface="Cambria"/>
                  <a:cs typeface="Cambria"/>
                  <a:sym typeface="Cambria"/>
                </a:rPr>
                <a:t>To implement an automated voice activation system that improves delivery schedule prediction by providing real-time updates, enhancing communication between couriers and customers, and ensuring accurate and timely delivery information. </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1535962"/>
            <a:chOff x="0" y="0"/>
            <a:chExt cx="1361316" cy="2047949"/>
          </a:xfrm>
        </p:grpSpPr>
        <p:sp>
          <p:nvSpPr>
            <p:cNvPr name="Freeform 14" id="14"/>
            <p:cNvSpPr/>
            <p:nvPr/>
          </p:nvSpPr>
          <p:spPr>
            <a:xfrm flipH="false" flipV="false" rot="0">
              <a:off x="0" y="0"/>
              <a:ext cx="1361316" cy="2047949"/>
            </a:xfrm>
            <a:custGeom>
              <a:avLst/>
              <a:gdLst/>
              <a:ahLst/>
              <a:cxnLst/>
              <a:rect r="r" b="b" t="t" l="l"/>
              <a:pathLst>
                <a:path h="2047949" w="1361316">
                  <a:moveTo>
                    <a:pt x="0" y="0"/>
                  </a:moveTo>
                  <a:lnTo>
                    <a:pt x="1361316" y="0"/>
                  </a:lnTo>
                  <a:lnTo>
                    <a:pt x="1361316" y="2047949"/>
                  </a:lnTo>
                  <a:lnTo>
                    <a:pt x="0" y="2047949"/>
                  </a:lnTo>
                  <a:close/>
                </a:path>
              </a:pathLst>
            </a:custGeom>
            <a:solidFill>
              <a:srgbClr val="000000">
                <a:alpha val="0"/>
              </a:srgbClr>
            </a:solidFill>
          </p:spPr>
        </p:sp>
        <p:sp>
          <p:nvSpPr>
            <p:cNvPr name="TextBox 15" id="15"/>
            <p:cNvSpPr txBox="true"/>
            <p:nvPr/>
          </p:nvSpPr>
          <p:spPr>
            <a:xfrm>
              <a:off x="0" y="-19050"/>
              <a:ext cx="1361316" cy="2066999"/>
            </a:xfrm>
            <a:prstGeom prst="rect">
              <a:avLst/>
            </a:prstGeom>
          </p:spPr>
          <p:txBody>
            <a:bodyPr anchor="ctr" rtlCol="false" tIns="0" lIns="0" bIns="0" rIns="0"/>
            <a:lstStyle/>
            <a:p>
              <a:pPr algn="l">
                <a:lnSpc>
                  <a:spcPts val="2520"/>
                </a:lnSpc>
              </a:pP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634564" y="-252929"/>
            <a:ext cx="7927353" cy="3516213"/>
            <a:chOff x="0" y="0"/>
            <a:chExt cx="10569804" cy="4688284"/>
          </a:xfrm>
        </p:grpSpPr>
        <p:sp>
          <p:nvSpPr>
            <p:cNvPr name="Freeform 21" id="21"/>
            <p:cNvSpPr/>
            <p:nvPr/>
          </p:nvSpPr>
          <p:spPr>
            <a:xfrm flipH="false" flipV="false" rot="0">
              <a:off x="0" y="0"/>
              <a:ext cx="10569804" cy="4688284"/>
            </a:xfrm>
            <a:custGeom>
              <a:avLst/>
              <a:gdLst/>
              <a:ahLst/>
              <a:cxnLst/>
              <a:rect r="r" b="b" t="t" l="l"/>
              <a:pathLst>
                <a:path h="4688284" w="10569804">
                  <a:moveTo>
                    <a:pt x="0" y="0"/>
                  </a:moveTo>
                  <a:lnTo>
                    <a:pt x="10569804" y="0"/>
                  </a:lnTo>
                  <a:lnTo>
                    <a:pt x="10569804" y="4688284"/>
                  </a:lnTo>
                  <a:lnTo>
                    <a:pt x="0" y="4688284"/>
                  </a:lnTo>
                  <a:close/>
                </a:path>
              </a:pathLst>
            </a:custGeom>
            <a:solidFill>
              <a:srgbClr val="000000">
                <a:alpha val="0"/>
              </a:srgbClr>
            </a:solidFill>
          </p:spPr>
        </p:sp>
        <p:sp>
          <p:nvSpPr>
            <p:cNvPr name="TextBox 22" id="22"/>
            <p:cNvSpPr txBox="true"/>
            <p:nvPr/>
          </p:nvSpPr>
          <p:spPr>
            <a:xfrm>
              <a:off x="0" y="-9525"/>
              <a:ext cx="10569804"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SUB OBJECTIVES</a:t>
              </a:r>
            </a:p>
          </p:txBody>
        </p:sp>
      </p:grpSp>
      <p:grpSp>
        <p:nvGrpSpPr>
          <p:cNvPr name="Group 23" id="23"/>
          <p:cNvGrpSpPr/>
          <p:nvPr/>
        </p:nvGrpSpPr>
        <p:grpSpPr>
          <a:xfrm rot="0">
            <a:off x="742462" y="1380827"/>
            <a:ext cx="14941730" cy="6734815"/>
            <a:chOff x="0" y="0"/>
            <a:chExt cx="19922306" cy="8979753"/>
          </a:xfrm>
        </p:grpSpPr>
        <p:sp>
          <p:nvSpPr>
            <p:cNvPr name="Freeform 24" id="24"/>
            <p:cNvSpPr/>
            <p:nvPr/>
          </p:nvSpPr>
          <p:spPr>
            <a:xfrm flipH="false" flipV="false" rot="0">
              <a:off x="0" y="0"/>
              <a:ext cx="19922306" cy="8979753"/>
            </a:xfrm>
            <a:custGeom>
              <a:avLst/>
              <a:gdLst/>
              <a:ahLst/>
              <a:cxnLst/>
              <a:rect r="r" b="b" t="t" l="l"/>
              <a:pathLst>
                <a:path h="8979753" w="19922306">
                  <a:moveTo>
                    <a:pt x="0" y="0"/>
                  </a:moveTo>
                  <a:lnTo>
                    <a:pt x="19922306" y="0"/>
                  </a:lnTo>
                  <a:lnTo>
                    <a:pt x="19922306" y="8979753"/>
                  </a:lnTo>
                  <a:lnTo>
                    <a:pt x="0" y="8979753"/>
                  </a:lnTo>
                  <a:close/>
                </a:path>
              </a:pathLst>
            </a:custGeom>
            <a:solidFill>
              <a:srgbClr val="000000">
                <a:alpha val="0"/>
              </a:srgbClr>
            </a:solidFill>
          </p:spPr>
        </p:sp>
        <p:sp>
          <p:nvSpPr>
            <p:cNvPr name="TextBox 25" id="25"/>
            <p:cNvSpPr txBox="true"/>
            <p:nvPr/>
          </p:nvSpPr>
          <p:spPr>
            <a:xfrm>
              <a:off x="0" y="-219075"/>
              <a:ext cx="19922306" cy="9198828"/>
            </a:xfrm>
            <a:prstGeom prst="rect">
              <a:avLst/>
            </a:prstGeom>
          </p:spPr>
          <p:txBody>
            <a:bodyPr anchor="t" rtlCol="false" tIns="0" lIns="0" bIns="0" rIns="0"/>
            <a:lstStyle/>
            <a:p>
              <a:pPr algn="just" marL="651510" indent="-325755" lvl="1">
                <a:lnSpc>
                  <a:spcPts val="6480"/>
                </a:lnSpc>
                <a:buAutoNum type="arabicPeriod" startAt="1"/>
              </a:pPr>
              <a:r>
                <a:rPr lang="en-US" sz="3600">
                  <a:solidFill>
                    <a:srgbClr val="000000"/>
                  </a:solidFill>
                  <a:latin typeface="Cambria"/>
                  <a:ea typeface="Cambria"/>
                  <a:cs typeface="Cambria"/>
                  <a:sym typeface="Cambria"/>
                </a:rPr>
                <a:t>To Create a voice-activated system that allows users to interact with courier services to receive and manage delivery schedule predictions seamlessly. </a:t>
              </a:r>
            </a:p>
            <a:p>
              <a:pPr algn="just" marL="651510" indent="-325755" lvl="1">
                <a:lnSpc>
                  <a:spcPts val="6480"/>
                </a:lnSpc>
                <a:buAutoNum type="arabicPeriod" startAt="1"/>
              </a:pPr>
              <a:r>
                <a:rPr lang="en-US" sz="3600">
                  <a:solidFill>
                    <a:srgbClr val="000000"/>
                  </a:solidFill>
                  <a:latin typeface="Cambria"/>
                  <a:ea typeface="Cambria"/>
                  <a:cs typeface="Cambria"/>
                  <a:sym typeface="Cambria"/>
                </a:rPr>
                <a:t>To Enhance real-time communication between couriers and customers through voice-based updates, improving delivery accuracy and customer satisfaction. </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20" id="20"/>
          <p:cNvGrpSpPr/>
          <p:nvPr/>
        </p:nvGrpSpPr>
        <p:grpSpPr>
          <a:xfrm rot="0">
            <a:off x="2635250" y="3113163"/>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METHODOLOGY</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840969" y="-1022144"/>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COMPONENT DIAGRAM</a:t>
              </a:r>
            </a:p>
          </p:txBody>
        </p:sp>
      </p:grpSp>
      <p:sp>
        <p:nvSpPr>
          <p:cNvPr name="Freeform 23" id="23" descr="A diagram of a delivery process  Description automatically generated"/>
          <p:cNvSpPr/>
          <p:nvPr/>
        </p:nvSpPr>
        <p:spPr>
          <a:xfrm flipH="false" flipV="false" rot="0">
            <a:off x="975554" y="1366972"/>
            <a:ext cx="14480427" cy="7873385"/>
          </a:xfrm>
          <a:custGeom>
            <a:avLst/>
            <a:gdLst/>
            <a:ahLst/>
            <a:cxnLst/>
            <a:rect r="r" b="b" t="t" l="l"/>
            <a:pathLst>
              <a:path h="7873385" w="14480427">
                <a:moveTo>
                  <a:pt x="0" y="0"/>
                </a:moveTo>
                <a:lnTo>
                  <a:pt x="14480426" y="0"/>
                </a:lnTo>
                <a:lnTo>
                  <a:pt x="14480426" y="7873385"/>
                </a:lnTo>
                <a:lnTo>
                  <a:pt x="0" y="7873385"/>
                </a:lnTo>
                <a:lnTo>
                  <a:pt x="0" y="0"/>
                </a:lnTo>
                <a:close/>
              </a:path>
            </a:pathLst>
          </a:custGeom>
          <a:blipFill>
            <a:blip r:embed="rId4"/>
            <a:stretch>
              <a:fillRect l="-13" t="0" r="-13"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8E3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84596" y="1028700"/>
            <a:ext cx="4094900" cy="8102463"/>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7611771" y="8914888"/>
            <a:ext cx="1020987" cy="1980251"/>
            <a:chOff x="0" y="0"/>
            <a:chExt cx="1361316" cy="2640335"/>
          </a:xfrm>
        </p:grpSpPr>
        <p:sp>
          <p:nvSpPr>
            <p:cNvPr name="Freeform 13" id="1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14" id="1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2</a:t>
              </a:r>
            </a:p>
          </p:txBody>
        </p:sp>
      </p:grpSp>
      <p:sp>
        <p:nvSpPr>
          <p:cNvPr name="TextBox 15" id="15"/>
          <p:cNvSpPr txBox="true"/>
          <p:nvPr/>
        </p:nvSpPr>
        <p:spPr>
          <a:xfrm rot="0">
            <a:off x="8009794" y="4309494"/>
            <a:ext cx="6795217" cy="770437"/>
          </a:xfrm>
          <a:prstGeom prst="rect">
            <a:avLst/>
          </a:prstGeom>
        </p:spPr>
        <p:txBody>
          <a:bodyPr anchor="t" rtlCol="false" tIns="0" lIns="0" bIns="0" rIns="0">
            <a:spAutoFit/>
          </a:bodyPr>
          <a:lstStyle/>
          <a:p>
            <a:pPr algn="ctr">
              <a:lnSpc>
                <a:spcPts val="6295"/>
              </a:lnSpc>
            </a:pPr>
            <a:r>
              <a:rPr lang="en-US" sz="4496">
                <a:solidFill>
                  <a:srgbClr val="404040"/>
                </a:solidFill>
                <a:latin typeface="Playwrite US Modern"/>
                <a:ea typeface="Playwrite US Modern"/>
                <a:cs typeface="Playwrite US Modern"/>
                <a:sym typeface="Playwrite US Modern"/>
              </a:rPr>
              <a:t>Fast - Reliable - Secure</a:t>
            </a:r>
          </a:p>
        </p:txBody>
      </p:sp>
      <p:sp>
        <p:nvSpPr>
          <p:cNvPr name="TextBox 16" id="16"/>
          <p:cNvSpPr txBox="true"/>
          <p:nvPr/>
        </p:nvSpPr>
        <p:spPr>
          <a:xfrm rot="0">
            <a:off x="9599940" y="2376988"/>
            <a:ext cx="3215134" cy="1302386"/>
          </a:xfrm>
          <a:prstGeom prst="rect">
            <a:avLst/>
          </a:prstGeom>
        </p:spPr>
        <p:txBody>
          <a:bodyPr anchor="t" rtlCol="false" tIns="0" lIns="0" bIns="0" rIns="0">
            <a:spAutoFit/>
          </a:bodyPr>
          <a:lstStyle/>
          <a:p>
            <a:pPr algn="ctr">
              <a:lnSpc>
                <a:spcPts val="10639"/>
              </a:lnSpc>
            </a:pPr>
            <a:r>
              <a:rPr lang="en-US" sz="7599">
                <a:solidFill>
                  <a:srgbClr val="404040"/>
                </a:solidFill>
                <a:latin typeface="Cambria"/>
                <a:ea typeface="Cambria"/>
                <a:cs typeface="Cambria"/>
                <a:sym typeface="Cambria"/>
              </a:rPr>
              <a:t>GoSwift</a:t>
            </a:r>
          </a:p>
        </p:txBody>
      </p:sp>
      <p:sp>
        <p:nvSpPr>
          <p:cNvPr name="AutoShape 17" id="17"/>
          <p:cNvSpPr/>
          <p:nvPr/>
        </p:nvSpPr>
        <p:spPr>
          <a:xfrm>
            <a:off x="6139738" y="4037296"/>
            <a:ext cx="11472033"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610002" y="-1015449"/>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COMPLETION &amp; FUTURE WORKS</a:t>
              </a:r>
            </a:p>
          </p:txBody>
        </p:sp>
      </p:grpSp>
      <p:grpSp>
        <p:nvGrpSpPr>
          <p:cNvPr name="Group 23" id="23"/>
          <p:cNvGrpSpPr/>
          <p:nvPr/>
        </p:nvGrpSpPr>
        <p:grpSpPr>
          <a:xfrm rot="0">
            <a:off x="1915145" y="458399"/>
            <a:ext cx="5728052" cy="2202396"/>
            <a:chOff x="0" y="0"/>
            <a:chExt cx="7637402" cy="2936528"/>
          </a:xfrm>
        </p:grpSpPr>
        <p:sp>
          <p:nvSpPr>
            <p:cNvPr name="Freeform 24" id="24"/>
            <p:cNvSpPr/>
            <p:nvPr/>
          </p:nvSpPr>
          <p:spPr>
            <a:xfrm flipH="false" flipV="false" rot="0">
              <a:off x="0" y="0"/>
              <a:ext cx="7637402" cy="2936528"/>
            </a:xfrm>
            <a:custGeom>
              <a:avLst/>
              <a:gdLst/>
              <a:ahLst/>
              <a:cxnLst/>
              <a:rect r="r" b="b" t="t" l="l"/>
              <a:pathLst>
                <a:path h="2936528" w="7637402">
                  <a:moveTo>
                    <a:pt x="0" y="0"/>
                  </a:moveTo>
                  <a:lnTo>
                    <a:pt x="7637402" y="0"/>
                  </a:lnTo>
                  <a:lnTo>
                    <a:pt x="7637402" y="2936528"/>
                  </a:lnTo>
                  <a:lnTo>
                    <a:pt x="0" y="2936528"/>
                  </a:lnTo>
                  <a:close/>
                </a:path>
              </a:pathLst>
            </a:custGeom>
            <a:solidFill>
              <a:srgbClr val="000000">
                <a:alpha val="0"/>
              </a:srgbClr>
            </a:solidFill>
          </p:spPr>
        </p:sp>
        <p:sp>
          <p:nvSpPr>
            <p:cNvPr name="TextBox 25" id="25"/>
            <p:cNvSpPr txBox="true"/>
            <p:nvPr/>
          </p:nvSpPr>
          <p:spPr>
            <a:xfrm>
              <a:off x="0" y="-19050"/>
              <a:ext cx="7637402" cy="2955578"/>
            </a:xfrm>
            <a:prstGeom prst="rect">
              <a:avLst/>
            </a:prstGeom>
          </p:spPr>
          <p:txBody>
            <a:bodyPr anchor="t" rtlCol="false" tIns="0" lIns="0" bIns="0" rIns="0"/>
            <a:lstStyle/>
            <a:p>
              <a:pPr algn="l">
                <a:lnSpc>
                  <a:spcPts val="3600"/>
                </a:lnSpc>
              </a:pPr>
              <a:r>
                <a:rPr lang="en-US" sz="3000" b="true">
                  <a:solidFill>
                    <a:srgbClr val="595959"/>
                  </a:solidFill>
                  <a:latin typeface="Cambria Bold"/>
                  <a:ea typeface="Cambria Bold"/>
                  <a:cs typeface="Cambria Bold"/>
                  <a:sym typeface="Cambria Bold"/>
                </a:rPr>
                <a:t>Completion of the component</a:t>
              </a:r>
            </a:p>
          </p:txBody>
        </p:sp>
      </p:grpSp>
      <p:sp>
        <p:nvSpPr>
          <p:cNvPr name="Freeform 26" id="26"/>
          <p:cNvSpPr/>
          <p:nvPr/>
        </p:nvSpPr>
        <p:spPr>
          <a:xfrm flipH="false" flipV="false" rot="0">
            <a:off x="923925" y="1887998"/>
            <a:ext cx="568277" cy="772797"/>
          </a:xfrm>
          <a:custGeom>
            <a:avLst/>
            <a:gdLst/>
            <a:ahLst/>
            <a:cxnLst/>
            <a:rect r="r" b="b" t="t" l="l"/>
            <a:pathLst>
              <a:path h="772797" w="568277">
                <a:moveTo>
                  <a:pt x="0" y="0"/>
                </a:moveTo>
                <a:lnTo>
                  <a:pt x="568276" y="0"/>
                </a:lnTo>
                <a:lnTo>
                  <a:pt x="568276" y="772796"/>
                </a:lnTo>
                <a:lnTo>
                  <a:pt x="0" y="772796"/>
                </a:lnTo>
                <a:lnTo>
                  <a:pt x="0" y="0"/>
                </a:lnTo>
                <a:close/>
              </a:path>
            </a:pathLst>
          </a:custGeom>
          <a:blipFill>
            <a:blip r:embed="rId4"/>
            <a:stretch>
              <a:fillRect l="0" t="0" r="-35989" b="0"/>
            </a:stretch>
          </a:blipFill>
        </p:spPr>
      </p:sp>
      <p:grpSp>
        <p:nvGrpSpPr>
          <p:cNvPr name="Group 27" id="27"/>
          <p:cNvGrpSpPr/>
          <p:nvPr/>
        </p:nvGrpSpPr>
        <p:grpSpPr>
          <a:xfrm rot="0">
            <a:off x="1770936" y="4876164"/>
            <a:ext cx="12433928" cy="718335"/>
            <a:chOff x="0" y="0"/>
            <a:chExt cx="16578570" cy="957780"/>
          </a:xfrm>
        </p:grpSpPr>
        <p:grpSp>
          <p:nvGrpSpPr>
            <p:cNvPr name="Group 28" id="28"/>
            <p:cNvGrpSpPr/>
            <p:nvPr/>
          </p:nvGrpSpPr>
          <p:grpSpPr>
            <a:xfrm rot="-10800000">
              <a:off x="0" y="0"/>
              <a:ext cx="16578570" cy="957780"/>
              <a:chOff x="0" y="0"/>
              <a:chExt cx="16578570" cy="957780"/>
            </a:xfrm>
          </p:grpSpPr>
          <p:sp>
            <p:nvSpPr>
              <p:cNvPr name="Freeform 29" id="29"/>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30" id="30"/>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grpSp>
          <p:nvGrpSpPr>
            <p:cNvPr name="Group 31" id="31"/>
            <p:cNvGrpSpPr/>
            <p:nvPr/>
          </p:nvGrpSpPr>
          <p:grpSpPr>
            <a:xfrm rot="0">
              <a:off x="0" y="0"/>
              <a:ext cx="16578570" cy="957780"/>
              <a:chOff x="0" y="0"/>
              <a:chExt cx="16578570" cy="957780"/>
            </a:xfrm>
          </p:grpSpPr>
          <p:sp>
            <p:nvSpPr>
              <p:cNvPr name="Freeform 32" id="32"/>
              <p:cNvSpPr/>
              <p:nvPr/>
            </p:nvSpPr>
            <p:spPr>
              <a:xfrm flipH="false" flipV="false" rot="0">
                <a:off x="0" y="0"/>
                <a:ext cx="16578569" cy="957780"/>
              </a:xfrm>
              <a:custGeom>
                <a:avLst/>
                <a:gdLst/>
                <a:ahLst/>
                <a:cxnLst/>
                <a:rect r="r" b="b" t="t" l="l"/>
                <a:pathLst>
                  <a:path h="957780" w="16578569">
                    <a:moveTo>
                      <a:pt x="0" y="0"/>
                    </a:moveTo>
                    <a:lnTo>
                      <a:pt x="16578569" y="0"/>
                    </a:lnTo>
                    <a:lnTo>
                      <a:pt x="16578569" y="957780"/>
                    </a:lnTo>
                    <a:lnTo>
                      <a:pt x="0" y="957780"/>
                    </a:lnTo>
                    <a:close/>
                  </a:path>
                </a:pathLst>
              </a:custGeom>
              <a:solidFill>
                <a:srgbClr val="000000">
                  <a:alpha val="0"/>
                </a:srgbClr>
              </a:solidFill>
            </p:spPr>
          </p:sp>
          <p:sp>
            <p:nvSpPr>
              <p:cNvPr name="TextBox 33" id="33"/>
              <p:cNvSpPr txBox="true"/>
              <p:nvPr/>
            </p:nvSpPr>
            <p:spPr>
              <a:xfrm>
                <a:off x="0" y="-19050"/>
                <a:ext cx="16578570" cy="976830"/>
              </a:xfrm>
              <a:prstGeom prst="rect">
                <a:avLst/>
              </a:prstGeom>
            </p:spPr>
            <p:txBody>
              <a:bodyPr anchor="ctr" rtlCol="false" tIns="0" lIns="0" bIns="0" rIns="0"/>
              <a:lstStyle/>
              <a:p>
                <a:pPr algn="r">
                  <a:lnSpc>
                    <a:spcPts val="3240"/>
                  </a:lnSpc>
                </a:pPr>
                <a:r>
                  <a:rPr lang="en-US" sz="2700">
                    <a:solidFill>
                      <a:srgbClr val="FFFFFF"/>
                    </a:solidFill>
                    <a:latin typeface="Cambria"/>
                    <a:ea typeface="Cambria"/>
                    <a:cs typeface="Cambria"/>
                    <a:sym typeface="Cambria"/>
                  </a:rPr>
                  <a:t>     </a:t>
                </a:r>
              </a:p>
            </p:txBody>
          </p:sp>
        </p:grpSp>
      </p:grpSp>
      <p:sp>
        <p:nvSpPr>
          <p:cNvPr name="Freeform 34" id="34"/>
          <p:cNvSpPr/>
          <p:nvPr/>
        </p:nvSpPr>
        <p:spPr>
          <a:xfrm flipH="false" flipV="false" rot="0">
            <a:off x="923925" y="2891289"/>
            <a:ext cx="568277" cy="772797"/>
          </a:xfrm>
          <a:custGeom>
            <a:avLst/>
            <a:gdLst/>
            <a:ahLst/>
            <a:cxnLst/>
            <a:rect r="r" b="b" t="t" l="l"/>
            <a:pathLst>
              <a:path h="772797" w="568277">
                <a:moveTo>
                  <a:pt x="0" y="0"/>
                </a:moveTo>
                <a:lnTo>
                  <a:pt x="568276" y="0"/>
                </a:lnTo>
                <a:lnTo>
                  <a:pt x="568276" y="772797"/>
                </a:lnTo>
                <a:lnTo>
                  <a:pt x="0" y="772797"/>
                </a:lnTo>
                <a:lnTo>
                  <a:pt x="0" y="0"/>
                </a:lnTo>
                <a:close/>
              </a:path>
            </a:pathLst>
          </a:custGeom>
          <a:blipFill>
            <a:blip r:embed="rId4"/>
            <a:stretch>
              <a:fillRect l="0" t="0" r="-35989" b="0"/>
            </a:stretch>
          </a:blipFill>
        </p:spPr>
      </p:sp>
      <p:sp>
        <p:nvSpPr>
          <p:cNvPr name="Freeform 35" id="35"/>
          <p:cNvSpPr/>
          <p:nvPr/>
        </p:nvSpPr>
        <p:spPr>
          <a:xfrm flipH="false" flipV="false" rot="0">
            <a:off x="923925" y="3808728"/>
            <a:ext cx="568277" cy="772797"/>
          </a:xfrm>
          <a:custGeom>
            <a:avLst/>
            <a:gdLst/>
            <a:ahLst/>
            <a:cxnLst/>
            <a:rect r="r" b="b" t="t" l="l"/>
            <a:pathLst>
              <a:path h="772797" w="568277">
                <a:moveTo>
                  <a:pt x="0" y="0"/>
                </a:moveTo>
                <a:lnTo>
                  <a:pt x="568276" y="0"/>
                </a:lnTo>
                <a:lnTo>
                  <a:pt x="568276" y="772797"/>
                </a:lnTo>
                <a:lnTo>
                  <a:pt x="0" y="772797"/>
                </a:lnTo>
                <a:lnTo>
                  <a:pt x="0" y="0"/>
                </a:lnTo>
                <a:close/>
              </a:path>
            </a:pathLst>
          </a:custGeom>
          <a:blipFill>
            <a:blip r:embed="rId4"/>
            <a:stretch>
              <a:fillRect l="0" t="0" r="-35989" b="0"/>
            </a:stretch>
          </a:blipFill>
        </p:spPr>
      </p:sp>
      <p:grpSp>
        <p:nvGrpSpPr>
          <p:cNvPr name="Group 36" id="36"/>
          <p:cNvGrpSpPr/>
          <p:nvPr/>
        </p:nvGrpSpPr>
        <p:grpSpPr>
          <a:xfrm rot="0">
            <a:off x="1765975" y="5832624"/>
            <a:ext cx="12433928" cy="718335"/>
            <a:chOff x="0" y="0"/>
            <a:chExt cx="16578570" cy="957780"/>
          </a:xfrm>
        </p:grpSpPr>
        <p:grpSp>
          <p:nvGrpSpPr>
            <p:cNvPr name="Group 37" id="37"/>
            <p:cNvGrpSpPr/>
            <p:nvPr/>
          </p:nvGrpSpPr>
          <p:grpSpPr>
            <a:xfrm rot="-10800000">
              <a:off x="0" y="0"/>
              <a:ext cx="16578570" cy="957780"/>
              <a:chOff x="0" y="0"/>
              <a:chExt cx="16578570" cy="957780"/>
            </a:xfrm>
          </p:grpSpPr>
          <p:sp>
            <p:nvSpPr>
              <p:cNvPr name="Freeform 38" id="38"/>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39" id="39"/>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grpSp>
          <p:nvGrpSpPr>
            <p:cNvPr name="Group 40" id="40"/>
            <p:cNvGrpSpPr/>
            <p:nvPr/>
          </p:nvGrpSpPr>
          <p:grpSpPr>
            <a:xfrm rot="0">
              <a:off x="0" y="0"/>
              <a:ext cx="16578570" cy="957780"/>
              <a:chOff x="0" y="0"/>
              <a:chExt cx="16578570" cy="957780"/>
            </a:xfrm>
          </p:grpSpPr>
          <p:sp>
            <p:nvSpPr>
              <p:cNvPr name="Freeform 41" id="41"/>
              <p:cNvSpPr/>
              <p:nvPr/>
            </p:nvSpPr>
            <p:spPr>
              <a:xfrm flipH="false" flipV="false" rot="0">
                <a:off x="0" y="0"/>
                <a:ext cx="16578569" cy="957780"/>
              </a:xfrm>
              <a:custGeom>
                <a:avLst/>
                <a:gdLst/>
                <a:ahLst/>
                <a:cxnLst/>
                <a:rect r="r" b="b" t="t" l="l"/>
                <a:pathLst>
                  <a:path h="957780" w="16578569">
                    <a:moveTo>
                      <a:pt x="0" y="0"/>
                    </a:moveTo>
                    <a:lnTo>
                      <a:pt x="16578569" y="0"/>
                    </a:lnTo>
                    <a:lnTo>
                      <a:pt x="16578569" y="957780"/>
                    </a:lnTo>
                    <a:lnTo>
                      <a:pt x="0" y="957780"/>
                    </a:lnTo>
                    <a:close/>
                  </a:path>
                </a:pathLst>
              </a:custGeom>
              <a:solidFill>
                <a:srgbClr val="000000">
                  <a:alpha val="0"/>
                </a:srgbClr>
              </a:solidFill>
            </p:spPr>
          </p:sp>
          <p:sp>
            <p:nvSpPr>
              <p:cNvPr name="TextBox 42" id="42"/>
              <p:cNvSpPr txBox="true"/>
              <p:nvPr/>
            </p:nvSpPr>
            <p:spPr>
              <a:xfrm>
                <a:off x="0" y="-19050"/>
                <a:ext cx="16578570" cy="976830"/>
              </a:xfrm>
              <a:prstGeom prst="rect">
                <a:avLst/>
              </a:prstGeom>
            </p:spPr>
            <p:txBody>
              <a:bodyPr anchor="ctr" rtlCol="false" tIns="0" lIns="0" bIns="0" rIns="0"/>
              <a:lstStyle/>
              <a:p>
                <a:pPr algn="r">
                  <a:lnSpc>
                    <a:spcPts val="3240"/>
                  </a:lnSpc>
                </a:pPr>
              </a:p>
            </p:txBody>
          </p:sp>
        </p:grpSp>
      </p:grpSp>
      <p:sp>
        <p:nvSpPr>
          <p:cNvPr name="TextBox 43" id="43"/>
          <p:cNvSpPr txBox="true"/>
          <p:nvPr/>
        </p:nvSpPr>
        <p:spPr>
          <a:xfrm rot="0">
            <a:off x="4546048" y="5965974"/>
            <a:ext cx="7122542"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Develop and implement real-time update system</a:t>
            </a:r>
          </a:p>
        </p:txBody>
      </p:sp>
      <p:sp>
        <p:nvSpPr>
          <p:cNvPr name="TextBox 44" id="44"/>
          <p:cNvSpPr txBox="true"/>
          <p:nvPr/>
        </p:nvSpPr>
        <p:spPr>
          <a:xfrm rot="0">
            <a:off x="1770936" y="4972333"/>
            <a:ext cx="12433928"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 Integrate models into an automated voice activation system</a:t>
            </a:r>
          </a:p>
        </p:txBody>
      </p:sp>
      <p:grpSp>
        <p:nvGrpSpPr>
          <p:cNvPr name="Group 45" id="45"/>
          <p:cNvGrpSpPr/>
          <p:nvPr/>
        </p:nvGrpSpPr>
        <p:grpSpPr>
          <a:xfrm rot="0">
            <a:off x="1710370" y="2035667"/>
            <a:ext cx="12433928" cy="718335"/>
            <a:chOff x="0" y="0"/>
            <a:chExt cx="16578570" cy="957780"/>
          </a:xfrm>
        </p:grpSpPr>
        <p:grpSp>
          <p:nvGrpSpPr>
            <p:cNvPr name="Group 46" id="46"/>
            <p:cNvGrpSpPr/>
            <p:nvPr/>
          </p:nvGrpSpPr>
          <p:grpSpPr>
            <a:xfrm rot="-10800000">
              <a:off x="0" y="0"/>
              <a:ext cx="16578570" cy="957780"/>
              <a:chOff x="0" y="0"/>
              <a:chExt cx="16578570" cy="957780"/>
            </a:xfrm>
          </p:grpSpPr>
          <p:sp>
            <p:nvSpPr>
              <p:cNvPr name="Freeform 47" id="47"/>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48" id="48"/>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grpSp>
          <p:nvGrpSpPr>
            <p:cNvPr name="Group 49" id="49"/>
            <p:cNvGrpSpPr/>
            <p:nvPr/>
          </p:nvGrpSpPr>
          <p:grpSpPr>
            <a:xfrm rot="0">
              <a:off x="0" y="0"/>
              <a:ext cx="16578570" cy="957780"/>
              <a:chOff x="0" y="0"/>
              <a:chExt cx="16578570" cy="957780"/>
            </a:xfrm>
          </p:grpSpPr>
          <p:sp>
            <p:nvSpPr>
              <p:cNvPr name="Freeform 50" id="50"/>
              <p:cNvSpPr/>
              <p:nvPr/>
            </p:nvSpPr>
            <p:spPr>
              <a:xfrm flipH="false" flipV="false" rot="0">
                <a:off x="0" y="0"/>
                <a:ext cx="16578569" cy="957780"/>
              </a:xfrm>
              <a:custGeom>
                <a:avLst/>
                <a:gdLst/>
                <a:ahLst/>
                <a:cxnLst/>
                <a:rect r="r" b="b" t="t" l="l"/>
                <a:pathLst>
                  <a:path h="957780" w="16578569">
                    <a:moveTo>
                      <a:pt x="0" y="0"/>
                    </a:moveTo>
                    <a:lnTo>
                      <a:pt x="16578569" y="0"/>
                    </a:lnTo>
                    <a:lnTo>
                      <a:pt x="16578569" y="957780"/>
                    </a:lnTo>
                    <a:lnTo>
                      <a:pt x="0" y="957780"/>
                    </a:lnTo>
                    <a:close/>
                  </a:path>
                </a:pathLst>
              </a:custGeom>
              <a:solidFill>
                <a:srgbClr val="000000">
                  <a:alpha val="0"/>
                </a:srgbClr>
              </a:solidFill>
            </p:spPr>
          </p:sp>
          <p:sp>
            <p:nvSpPr>
              <p:cNvPr name="TextBox 51" id="51"/>
              <p:cNvSpPr txBox="true"/>
              <p:nvPr/>
            </p:nvSpPr>
            <p:spPr>
              <a:xfrm>
                <a:off x="0" y="-19050"/>
                <a:ext cx="16578570" cy="976830"/>
              </a:xfrm>
              <a:prstGeom prst="rect">
                <a:avLst/>
              </a:prstGeom>
            </p:spPr>
            <p:txBody>
              <a:bodyPr anchor="ctr" rtlCol="false" tIns="0" lIns="0" bIns="0" rIns="0"/>
              <a:lstStyle/>
              <a:p>
                <a:pPr algn="r">
                  <a:lnSpc>
                    <a:spcPts val="3240"/>
                  </a:lnSpc>
                </a:pPr>
                <a:r>
                  <a:rPr lang="en-US" sz="2700">
                    <a:solidFill>
                      <a:srgbClr val="FFFFFF"/>
                    </a:solidFill>
                    <a:latin typeface="Cambria"/>
                    <a:ea typeface="Cambria"/>
                    <a:cs typeface="Cambria"/>
                    <a:sym typeface="Cambria"/>
                  </a:rPr>
                  <a:t>     </a:t>
                </a:r>
              </a:p>
            </p:txBody>
          </p:sp>
        </p:grpSp>
      </p:grpSp>
      <p:grpSp>
        <p:nvGrpSpPr>
          <p:cNvPr name="Group 52" id="52"/>
          <p:cNvGrpSpPr/>
          <p:nvPr/>
        </p:nvGrpSpPr>
        <p:grpSpPr>
          <a:xfrm rot="0">
            <a:off x="1710370" y="2992127"/>
            <a:ext cx="12433928" cy="718335"/>
            <a:chOff x="0" y="0"/>
            <a:chExt cx="16578570" cy="957780"/>
          </a:xfrm>
        </p:grpSpPr>
        <p:grpSp>
          <p:nvGrpSpPr>
            <p:cNvPr name="Group 53" id="53"/>
            <p:cNvGrpSpPr/>
            <p:nvPr/>
          </p:nvGrpSpPr>
          <p:grpSpPr>
            <a:xfrm rot="-10800000">
              <a:off x="0" y="0"/>
              <a:ext cx="16578570" cy="957780"/>
              <a:chOff x="0" y="0"/>
              <a:chExt cx="16578570" cy="957780"/>
            </a:xfrm>
          </p:grpSpPr>
          <p:sp>
            <p:nvSpPr>
              <p:cNvPr name="Freeform 54" id="54"/>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55" id="55"/>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grpSp>
          <p:nvGrpSpPr>
            <p:cNvPr name="Group 56" id="56"/>
            <p:cNvGrpSpPr/>
            <p:nvPr/>
          </p:nvGrpSpPr>
          <p:grpSpPr>
            <a:xfrm rot="0">
              <a:off x="0" y="0"/>
              <a:ext cx="16578570" cy="957780"/>
              <a:chOff x="0" y="0"/>
              <a:chExt cx="16578570" cy="957780"/>
            </a:xfrm>
          </p:grpSpPr>
          <p:sp>
            <p:nvSpPr>
              <p:cNvPr name="Freeform 57" id="57"/>
              <p:cNvSpPr/>
              <p:nvPr/>
            </p:nvSpPr>
            <p:spPr>
              <a:xfrm flipH="false" flipV="false" rot="0">
                <a:off x="0" y="0"/>
                <a:ext cx="16578569" cy="957780"/>
              </a:xfrm>
              <a:custGeom>
                <a:avLst/>
                <a:gdLst/>
                <a:ahLst/>
                <a:cxnLst/>
                <a:rect r="r" b="b" t="t" l="l"/>
                <a:pathLst>
                  <a:path h="957780" w="16578569">
                    <a:moveTo>
                      <a:pt x="0" y="0"/>
                    </a:moveTo>
                    <a:lnTo>
                      <a:pt x="16578569" y="0"/>
                    </a:lnTo>
                    <a:lnTo>
                      <a:pt x="16578569" y="957780"/>
                    </a:lnTo>
                    <a:lnTo>
                      <a:pt x="0" y="957780"/>
                    </a:lnTo>
                    <a:close/>
                  </a:path>
                </a:pathLst>
              </a:custGeom>
              <a:solidFill>
                <a:srgbClr val="000000">
                  <a:alpha val="0"/>
                </a:srgbClr>
              </a:solidFill>
            </p:spPr>
          </p:sp>
          <p:sp>
            <p:nvSpPr>
              <p:cNvPr name="TextBox 58" id="58"/>
              <p:cNvSpPr txBox="true"/>
              <p:nvPr/>
            </p:nvSpPr>
            <p:spPr>
              <a:xfrm>
                <a:off x="0" y="-19050"/>
                <a:ext cx="16578570" cy="976830"/>
              </a:xfrm>
              <a:prstGeom prst="rect">
                <a:avLst/>
              </a:prstGeom>
            </p:spPr>
            <p:txBody>
              <a:bodyPr anchor="ctr" rtlCol="false" tIns="0" lIns="0" bIns="0" rIns="0"/>
              <a:lstStyle/>
              <a:p>
                <a:pPr algn="r">
                  <a:lnSpc>
                    <a:spcPts val="3240"/>
                  </a:lnSpc>
                </a:pPr>
              </a:p>
            </p:txBody>
          </p:sp>
        </p:grpSp>
      </p:grpSp>
      <p:grpSp>
        <p:nvGrpSpPr>
          <p:cNvPr name="Group 59" id="59"/>
          <p:cNvGrpSpPr/>
          <p:nvPr/>
        </p:nvGrpSpPr>
        <p:grpSpPr>
          <a:xfrm rot="0">
            <a:off x="1770936" y="3364527"/>
            <a:ext cx="12428966" cy="1870884"/>
            <a:chOff x="0" y="0"/>
            <a:chExt cx="16571955" cy="2494512"/>
          </a:xfrm>
        </p:grpSpPr>
        <p:grpSp>
          <p:nvGrpSpPr>
            <p:cNvPr name="Group 60" id="60"/>
            <p:cNvGrpSpPr/>
            <p:nvPr/>
          </p:nvGrpSpPr>
          <p:grpSpPr>
            <a:xfrm rot="-10800000">
              <a:off x="0" y="794814"/>
              <a:ext cx="16571955" cy="904883"/>
              <a:chOff x="0" y="0"/>
              <a:chExt cx="16571955" cy="904883"/>
            </a:xfrm>
          </p:grpSpPr>
          <p:sp>
            <p:nvSpPr>
              <p:cNvPr name="Freeform 61" id="61"/>
              <p:cNvSpPr/>
              <p:nvPr/>
            </p:nvSpPr>
            <p:spPr>
              <a:xfrm flipH="false" flipV="false" rot="0">
                <a:off x="25390" y="23997"/>
                <a:ext cx="16521186" cy="856939"/>
              </a:xfrm>
              <a:custGeom>
                <a:avLst/>
                <a:gdLst/>
                <a:ahLst/>
                <a:cxnLst/>
                <a:rect r="r" b="b" t="t" l="l"/>
                <a:pathLst>
                  <a:path h="856939" w="16521186">
                    <a:moveTo>
                      <a:pt x="0" y="856939"/>
                    </a:moveTo>
                    <a:lnTo>
                      <a:pt x="16043983" y="856939"/>
                    </a:lnTo>
                    <a:lnTo>
                      <a:pt x="16521186" y="428470"/>
                    </a:lnTo>
                    <a:lnTo>
                      <a:pt x="16043983" y="0"/>
                    </a:lnTo>
                    <a:lnTo>
                      <a:pt x="0" y="0"/>
                    </a:lnTo>
                    <a:close/>
                  </a:path>
                </a:pathLst>
              </a:custGeom>
              <a:solidFill>
                <a:srgbClr val="083863"/>
              </a:solidFill>
            </p:spPr>
          </p:sp>
          <p:sp>
            <p:nvSpPr>
              <p:cNvPr name="Freeform 62" id="62"/>
              <p:cNvSpPr/>
              <p:nvPr/>
            </p:nvSpPr>
            <p:spPr>
              <a:xfrm flipH="false" flipV="false" rot="0">
                <a:off x="0" y="0"/>
                <a:ext cx="16571965" cy="904937"/>
              </a:xfrm>
              <a:custGeom>
                <a:avLst/>
                <a:gdLst/>
                <a:ahLst/>
                <a:cxnLst/>
                <a:rect r="r" b="b" t="t" l="l"/>
                <a:pathLst>
                  <a:path h="904937" w="16571965">
                    <a:moveTo>
                      <a:pt x="25390" y="856939"/>
                    </a:moveTo>
                    <a:lnTo>
                      <a:pt x="16069373" y="856939"/>
                    </a:lnTo>
                    <a:lnTo>
                      <a:pt x="16069373" y="880936"/>
                    </a:lnTo>
                    <a:lnTo>
                      <a:pt x="16051854" y="863539"/>
                    </a:lnTo>
                    <a:lnTo>
                      <a:pt x="16529056" y="435069"/>
                    </a:lnTo>
                    <a:lnTo>
                      <a:pt x="16546576" y="452467"/>
                    </a:lnTo>
                    <a:lnTo>
                      <a:pt x="16529056" y="469865"/>
                    </a:lnTo>
                    <a:lnTo>
                      <a:pt x="16051854" y="41395"/>
                    </a:lnTo>
                    <a:lnTo>
                      <a:pt x="16069373" y="23997"/>
                    </a:lnTo>
                    <a:lnTo>
                      <a:pt x="16069373" y="47994"/>
                    </a:lnTo>
                    <a:lnTo>
                      <a:pt x="25390" y="47994"/>
                    </a:lnTo>
                    <a:lnTo>
                      <a:pt x="25390" y="23997"/>
                    </a:lnTo>
                    <a:lnTo>
                      <a:pt x="50780" y="23997"/>
                    </a:lnTo>
                    <a:lnTo>
                      <a:pt x="50780" y="880936"/>
                    </a:lnTo>
                    <a:lnTo>
                      <a:pt x="25390" y="880936"/>
                    </a:lnTo>
                    <a:lnTo>
                      <a:pt x="25390" y="856939"/>
                    </a:lnTo>
                    <a:moveTo>
                      <a:pt x="25390" y="904937"/>
                    </a:moveTo>
                    <a:cubicBezTo>
                      <a:pt x="11425" y="904937"/>
                      <a:pt x="0" y="894135"/>
                      <a:pt x="0" y="880936"/>
                    </a:cubicBezTo>
                    <a:lnTo>
                      <a:pt x="0" y="23997"/>
                    </a:lnTo>
                    <a:cubicBezTo>
                      <a:pt x="0" y="10799"/>
                      <a:pt x="11425" y="0"/>
                      <a:pt x="25390" y="0"/>
                    </a:cubicBezTo>
                    <a:lnTo>
                      <a:pt x="16069373" y="0"/>
                    </a:lnTo>
                    <a:cubicBezTo>
                      <a:pt x="16075848" y="0"/>
                      <a:pt x="16082195" y="2400"/>
                      <a:pt x="16086892" y="6599"/>
                    </a:cubicBezTo>
                    <a:lnTo>
                      <a:pt x="16564094" y="435069"/>
                    </a:lnTo>
                    <a:cubicBezTo>
                      <a:pt x="16569173" y="439628"/>
                      <a:pt x="16571965" y="445868"/>
                      <a:pt x="16571965" y="452467"/>
                    </a:cubicBezTo>
                    <a:cubicBezTo>
                      <a:pt x="16571965" y="459066"/>
                      <a:pt x="16569046" y="465305"/>
                      <a:pt x="16564094" y="469865"/>
                    </a:cubicBezTo>
                    <a:lnTo>
                      <a:pt x="16086892" y="898334"/>
                    </a:lnTo>
                    <a:cubicBezTo>
                      <a:pt x="16082195" y="902534"/>
                      <a:pt x="16075975" y="904937"/>
                      <a:pt x="16069373" y="904937"/>
                    </a:cubicBezTo>
                    <a:lnTo>
                      <a:pt x="25390" y="904937"/>
                    </a:lnTo>
                    <a:close/>
                  </a:path>
                </a:pathLst>
              </a:custGeom>
              <a:solidFill>
                <a:srgbClr val="FFFFFF"/>
              </a:solidFill>
            </p:spPr>
          </p:sp>
        </p:grpSp>
        <p:grpSp>
          <p:nvGrpSpPr>
            <p:cNvPr name="Group 63" id="63"/>
            <p:cNvGrpSpPr/>
            <p:nvPr/>
          </p:nvGrpSpPr>
          <p:grpSpPr>
            <a:xfrm rot="0">
              <a:off x="0" y="0"/>
              <a:ext cx="16571955" cy="2494512"/>
              <a:chOff x="0" y="0"/>
              <a:chExt cx="16571955" cy="2494512"/>
            </a:xfrm>
          </p:grpSpPr>
          <p:sp>
            <p:nvSpPr>
              <p:cNvPr name="Freeform 64" id="64"/>
              <p:cNvSpPr/>
              <p:nvPr/>
            </p:nvSpPr>
            <p:spPr>
              <a:xfrm flipH="false" flipV="false" rot="0">
                <a:off x="0" y="0"/>
                <a:ext cx="16571954" cy="2494511"/>
              </a:xfrm>
              <a:custGeom>
                <a:avLst/>
                <a:gdLst/>
                <a:ahLst/>
                <a:cxnLst/>
                <a:rect r="r" b="b" t="t" l="l"/>
                <a:pathLst>
                  <a:path h="2494511" w="16571954">
                    <a:moveTo>
                      <a:pt x="0" y="0"/>
                    </a:moveTo>
                    <a:lnTo>
                      <a:pt x="16571954" y="0"/>
                    </a:lnTo>
                    <a:lnTo>
                      <a:pt x="16571954" y="2494511"/>
                    </a:lnTo>
                    <a:lnTo>
                      <a:pt x="0" y="2494511"/>
                    </a:lnTo>
                    <a:close/>
                  </a:path>
                </a:pathLst>
              </a:custGeom>
              <a:solidFill>
                <a:srgbClr val="000000">
                  <a:alpha val="0"/>
                </a:srgbClr>
              </a:solidFill>
            </p:spPr>
          </p:sp>
          <p:sp>
            <p:nvSpPr>
              <p:cNvPr name="TextBox 65" id="65"/>
              <p:cNvSpPr txBox="true"/>
              <p:nvPr/>
            </p:nvSpPr>
            <p:spPr>
              <a:xfrm>
                <a:off x="0" y="-19050"/>
                <a:ext cx="16571955" cy="2513562"/>
              </a:xfrm>
              <a:prstGeom prst="rect">
                <a:avLst/>
              </a:prstGeom>
            </p:spPr>
            <p:txBody>
              <a:bodyPr anchor="ctr" rtlCol="false" tIns="0" lIns="0" bIns="0" rIns="0"/>
              <a:lstStyle/>
              <a:p>
                <a:pPr algn="r">
                  <a:lnSpc>
                    <a:spcPts val="3240"/>
                  </a:lnSpc>
                </a:pPr>
              </a:p>
            </p:txBody>
          </p:sp>
        </p:grpSp>
      </p:grpSp>
      <p:sp>
        <p:nvSpPr>
          <p:cNvPr name="TextBox 66" id="66"/>
          <p:cNvSpPr txBox="true"/>
          <p:nvPr/>
        </p:nvSpPr>
        <p:spPr>
          <a:xfrm rot="0">
            <a:off x="1915144" y="3971289"/>
            <a:ext cx="12140549"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Completed training and fine-tuning models for delivery time schedule</a:t>
            </a:r>
          </a:p>
        </p:txBody>
      </p:sp>
      <p:sp>
        <p:nvSpPr>
          <p:cNvPr name="TextBox 67" id="67"/>
          <p:cNvSpPr txBox="true"/>
          <p:nvPr/>
        </p:nvSpPr>
        <p:spPr>
          <a:xfrm rot="0">
            <a:off x="5158736" y="3053850"/>
            <a:ext cx="5897166"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 Implemented delivery delay estimation </a:t>
            </a:r>
          </a:p>
        </p:txBody>
      </p:sp>
      <p:sp>
        <p:nvSpPr>
          <p:cNvPr name="TextBox 68" id="68"/>
          <p:cNvSpPr txBox="true"/>
          <p:nvPr/>
        </p:nvSpPr>
        <p:spPr>
          <a:xfrm rot="0">
            <a:off x="1596976" y="2170997"/>
            <a:ext cx="12433928"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Delivery Data Collection </a:t>
            </a:r>
          </a:p>
        </p:txBody>
      </p:sp>
      <p:sp>
        <p:nvSpPr>
          <p:cNvPr name="Freeform 69" id="69"/>
          <p:cNvSpPr/>
          <p:nvPr/>
        </p:nvSpPr>
        <p:spPr>
          <a:xfrm flipH="false" flipV="false" rot="0">
            <a:off x="923925" y="4849012"/>
            <a:ext cx="568277" cy="772797"/>
          </a:xfrm>
          <a:custGeom>
            <a:avLst/>
            <a:gdLst/>
            <a:ahLst/>
            <a:cxnLst/>
            <a:rect r="r" b="b" t="t" l="l"/>
            <a:pathLst>
              <a:path h="772797" w="568277">
                <a:moveTo>
                  <a:pt x="0" y="0"/>
                </a:moveTo>
                <a:lnTo>
                  <a:pt x="568276" y="0"/>
                </a:lnTo>
                <a:lnTo>
                  <a:pt x="568276" y="772797"/>
                </a:lnTo>
                <a:lnTo>
                  <a:pt x="0" y="772797"/>
                </a:lnTo>
                <a:lnTo>
                  <a:pt x="0" y="0"/>
                </a:lnTo>
                <a:close/>
              </a:path>
            </a:pathLst>
          </a:custGeom>
          <a:blipFill>
            <a:blip r:embed="rId4"/>
            <a:stretch>
              <a:fillRect l="0" t="0" r="-35989" b="0"/>
            </a:stretch>
          </a:blipFill>
        </p:spPr>
      </p:sp>
      <p:sp>
        <p:nvSpPr>
          <p:cNvPr name="Freeform 70" id="70"/>
          <p:cNvSpPr/>
          <p:nvPr/>
        </p:nvSpPr>
        <p:spPr>
          <a:xfrm flipH="false" flipV="false" rot="0">
            <a:off x="923925" y="5888510"/>
            <a:ext cx="568277" cy="772797"/>
          </a:xfrm>
          <a:custGeom>
            <a:avLst/>
            <a:gdLst/>
            <a:ahLst/>
            <a:cxnLst/>
            <a:rect r="r" b="b" t="t" l="l"/>
            <a:pathLst>
              <a:path h="772797" w="568277">
                <a:moveTo>
                  <a:pt x="0" y="0"/>
                </a:moveTo>
                <a:lnTo>
                  <a:pt x="568276" y="0"/>
                </a:lnTo>
                <a:lnTo>
                  <a:pt x="568276" y="772797"/>
                </a:lnTo>
                <a:lnTo>
                  <a:pt x="0" y="772797"/>
                </a:lnTo>
                <a:lnTo>
                  <a:pt x="0" y="0"/>
                </a:lnTo>
                <a:close/>
              </a:path>
            </a:pathLst>
          </a:custGeom>
          <a:blipFill>
            <a:blip r:embed="rId4"/>
            <a:stretch>
              <a:fillRect l="0" t="0" r="-35989" b="0"/>
            </a:stretch>
          </a:blipFill>
        </p:spPr>
      </p:sp>
      <p:grpSp>
        <p:nvGrpSpPr>
          <p:cNvPr name="Group 71" id="71"/>
          <p:cNvGrpSpPr/>
          <p:nvPr/>
        </p:nvGrpSpPr>
        <p:grpSpPr>
          <a:xfrm rot="0">
            <a:off x="1765975" y="6794657"/>
            <a:ext cx="12433928" cy="718335"/>
            <a:chOff x="0" y="0"/>
            <a:chExt cx="16578570" cy="957780"/>
          </a:xfrm>
        </p:grpSpPr>
        <p:grpSp>
          <p:nvGrpSpPr>
            <p:cNvPr name="Group 72" id="72"/>
            <p:cNvGrpSpPr/>
            <p:nvPr/>
          </p:nvGrpSpPr>
          <p:grpSpPr>
            <a:xfrm rot="-10800000">
              <a:off x="0" y="0"/>
              <a:ext cx="16578570" cy="957780"/>
              <a:chOff x="0" y="0"/>
              <a:chExt cx="16578570" cy="957780"/>
            </a:xfrm>
          </p:grpSpPr>
          <p:sp>
            <p:nvSpPr>
              <p:cNvPr name="Freeform 73" id="73"/>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74" id="74"/>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grpSp>
          <p:nvGrpSpPr>
            <p:cNvPr name="Group 75" id="75"/>
            <p:cNvGrpSpPr/>
            <p:nvPr/>
          </p:nvGrpSpPr>
          <p:grpSpPr>
            <a:xfrm rot="0">
              <a:off x="0" y="0"/>
              <a:ext cx="16578570" cy="957780"/>
              <a:chOff x="0" y="0"/>
              <a:chExt cx="16578570" cy="957780"/>
            </a:xfrm>
          </p:grpSpPr>
          <p:sp>
            <p:nvSpPr>
              <p:cNvPr name="Freeform 76" id="76"/>
              <p:cNvSpPr/>
              <p:nvPr/>
            </p:nvSpPr>
            <p:spPr>
              <a:xfrm flipH="false" flipV="false" rot="0">
                <a:off x="0" y="0"/>
                <a:ext cx="16578569" cy="957780"/>
              </a:xfrm>
              <a:custGeom>
                <a:avLst/>
                <a:gdLst/>
                <a:ahLst/>
                <a:cxnLst/>
                <a:rect r="r" b="b" t="t" l="l"/>
                <a:pathLst>
                  <a:path h="957780" w="16578569">
                    <a:moveTo>
                      <a:pt x="0" y="0"/>
                    </a:moveTo>
                    <a:lnTo>
                      <a:pt x="16578569" y="0"/>
                    </a:lnTo>
                    <a:lnTo>
                      <a:pt x="16578569" y="957780"/>
                    </a:lnTo>
                    <a:lnTo>
                      <a:pt x="0" y="957780"/>
                    </a:lnTo>
                    <a:close/>
                  </a:path>
                </a:pathLst>
              </a:custGeom>
              <a:solidFill>
                <a:srgbClr val="000000">
                  <a:alpha val="0"/>
                </a:srgbClr>
              </a:solidFill>
            </p:spPr>
          </p:sp>
          <p:sp>
            <p:nvSpPr>
              <p:cNvPr name="TextBox 77" id="77"/>
              <p:cNvSpPr txBox="true"/>
              <p:nvPr/>
            </p:nvSpPr>
            <p:spPr>
              <a:xfrm>
                <a:off x="0" y="-19050"/>
                <a:ext cx="16578570" cy="976830"/>
              </a:xfrm>
              <a:prstGeom prst="rect">
                <a:avLst/>
              </a:prstGeom>
            </p:spPr>
            <p:txBody>
              <a:bodyPr anchor="ctr" rtlCol="false" tIns="0" lIns="0" bIns="0" rIns="0"/>
              <a:lstStyle/>
              <a:p>
                <a:pPr algn="r">
                  <a:lnSpc>
                    <a:spcPts val="3240"/>
                  </a:lnSpc>
                </a:pPr>
              </a:p>
            </p:txBody>
          </p:sp>
        </p:grpSp>
      </p:grpSp>
      <p:sp>
        <p:nvSpPr>
          <p:cNvPr name="TextBox 78" id="78"/>
          <p:cNvSpPr txBox="true"/>
          <p:nvPr/>
        </p:nvSpPr>
        <p:spPr>
          <a:xfrm rot="0">
            <a:off x="5735147" y="6928007"/>
            <a:ext cx="4744343"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Integrate Backend and Frontend</a:t>
            </a:r>
          </a:p>
        </p:txBody>
      </p:sp>
      <p:sp>
        <p:nvSpPr>
          <p:cNvPr name="Freeform 79" id="79"/>
          <p:cNvSpPr/>
          <p:nvPr/>
        </p:nvSpPr>
        <p:spPr>
          <a:xfrm flipH="false" flipV="false" rot="0">
            <a:off x="923925" y="6850542"/>
            <a:ext cx="568277" cy="772797"/>
          </a:xfrm>
          <a:custGeom>
            <a:avLst/>
            <a:gdLst/>
            <a:ahLst/>
            <a:cxnLst/>
            <a:rect r="r" b="b" t="t" l="l"/>
            <a:pathLst>
              <a:path h="772797" w="568277">
                <a:moveTo>
                  <a:pt x="0" y="0"/>
                </a:moveTo>
                <a:lnTo>
                  <a:pt x="568276" y="0"/>
                </a:lnTo>
                <a:lnTo>
                  <a:pt x="568276" y="772797"/>
                </a:lnTo>
                <a:lnTo>
                  <a:pt x="0" y="772797"/>
                </a:lnTo>
                <a:lnTo>
                  <a:pt x="0" y="0"/>
                </a:lnTo>
                <a:close/>
              </a:path>
            </a:pathLst>
          </a:custGeom>
          <a:blipFill>
            <a:blip r:embed="rId4"/>
            <a:stretch>
              <a:fillRect l="0" t="0" r="-35989"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2635250" y="2881339"/>
            <a:ext cx="11853333" cy="4182634"/>
            <a:chOff x="0" y="0"/>
            <a:chExt cx="15804444" cy="5576845"/>
          </a:xfrm>
        </p:grpSpPr>
        <p:sp>
          <p:nvSpPr>
            <p:cNvPr name="Freeform 21" id="21"/>
            <p:cNvSpPr/>
            <p:nvPr/>
          </p:nvSpPr>
          <p:spPr>
            <a:xfrm flipH="false" flipV="false" rot="0">
              <a:off x="0" y="0"/>
              <a:ext cx="15804445" cy="5576845"/>
            </a:xfrm>
            <a:custGeom>
              <a:avLst/>
              <a:gdLst/>
              <a:ahLst/>
              <a:cxnLst/>
              <a:rect r="r" b="b" t="t" l="l"/>
              <a:pathLst>
                <a:path h="5576845" w="15804445">
                  <a:moveTo>
                    <a:pt x="0" y="0"/>
                  </a:moveTo>
                  <a:lnTo>
                    <a:pt x="15804445" y="0"/>
                  </a:lnTo>
                  <a:lnTo>
                    <a:pt x="15804445" y="5576845"/>
                  </a:lnTo>
                  <a:lnTo>
                    <a:pt x="0" y="5576845"/>
                  </a:lnTo>
                  <a:close/>
                </a:path>
              </a:pathLst>
            </a:custGeom>
            <a:solidFill>
              <a:srgbClr val="000000">
                <a:alpha val="0"/>
              </a:srgbClr>
            </a:solidFill>
          </p:spPr>
        </p:sp>
        <p:sp>
          <p:nvSpPr>
            <p:cNvPr name="TextBox 22" id="22"/>
            <p:cNvSpPr txBox="true"/>
            <p:nvPr/>
          </p:nvSpPr>
          <p:spPr>
            <a:xfrm>
              <a:off x="0" y="-9525"/>
              <a:ext cx="15804444" cy="5586370"/>
            </a:xfrm>
            <a:prstGeom prst="rect">
              <a:avLst/>
            </a:prstGeom>
          </p:spPr>
          <p:txBody>
            <a:bodyPr anchor="t" rtlCol="false" tIns="0" lIns="0" bIns="0" rIns="0"/>
            <a:lstStyle/>
            <a:p>
              <a:pPr algn="ctr">
                <a:lnSpc>
                  <a:spcPts val="6839"/>
                </a:lnSpc>
              </a:pPr>
              <a:r>
                <a:rPr lang="en-US" sz="5699" b="true">
                  <a:solidFill>
                    <a:srgbClr val="002060"/>
                  </a:solidFill>
                  <a:latin typeface="Cambria Bold"/>
                  <a:ea typeface="Cambria Bold"/>
                  <a:cs typeface="Cambria Bold"/>
                  <a:sym typeface="Cambria Bold"/>
                </a:rPr>
                <a:t>DEMONSTRATION</a:t>
              </a:r>
            </a:p>
          </p:txBody>
        </p:sp>
      </p:grpSp>
      <p:sp>
        <p:nvSpPr>
          <p:cNvPr name="TextBox 23" id="23"/>
          <p:cNvSpPr txBox="true"/>
          <p:nvPr/>
        </p:nvSpPr>
        <p:spPr>
          <a:xfrm rot="0">
            <a:off x="1915144" y="3971289"/>
            <a:ext cx="12140549"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Completed training and fine-tuning models for delivery time predication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367489" y="-1062359"/>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Python Code Data Processing</a:t>
              </a:r>
            </a:p>
          </p:txBody>
        </p:sp>
      </p:grpSp>
      <p:sp>
        <p:nvSpPr>
          <p:cNvPr name="Freeform 23" id="23"/>
          <p:cNvSpPr/>
          <p:nvPr/>
        </p:nvSpPr>
        <p:spPr>
          <a:xfrm flipH="false" flipV="false" rot="0">
            <a:off x="2006402" y="1977948"/>
            <a:ext cx="13354076" cy="7745364"/>
          </a:xfrm>
          <a:custGeom>
            <a:avLst/>
            <a:gdLst/>
            <a:ahLst/>
            <a:cxnLst/>
            <a:rect r="r" b="b" t="t" l="l"/>
            <a:pathLst>
              <a:path h="7745364" w="13354076">
                <a:moveTo>
                  <a:pt x="0" y="0"/>
                </a:moveTo>
                <a:lnTo>
                  <a:pt x="13354076" y="0"/>
                </a:lnTo>
                <a:lnTo>
                  <a:pt x="13354076" y="7745364"/>
                </a:lnTo>
                <a:lnTo>
                  <a:pt x="0" y="7745364"/>
                </a:lnTo>
                <a:lnTo>
                  <a:pt x="0" y="0"/>
                </a:lnTo>
                <a:close/>
              </a:path>
            </a:pathLst>
          </a:custGeom>
          <a:blipFill>
            <a:blip r:embed="rId4"/>
            <a:stretch>
              <a:fillRect l="0" t="0" r="0" b="0"/>
            </a:stretch>
          </a:blipFill>
        </p:spPr>
      </p:sp>
      <p:sp>
        <p:nvSpPr>
          <p:cNvPr name="TextBox 24" id="24"/>
          <p:cNvSpPr txBox="true"/>
          <p:nvPr/>
        </p:nvSpPr>
        <p:spPr>
          <a:xfrm rot="0">
            <a:off x="791654" y="1256591"/>
            <a:ext cx="596049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Voice to text genaration part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868599" y="1028700"/>
            <a:ext cx="13903671" cy="8081509"/>
          </a:xfrm>
          <a:custGeom>
            <a:avLst/>
            <a:gdLst/>
            <a:ahLst/>
            <a:cxnLst/>
            <a:rect r="r" b="b" t="t" l="l"/>
            <a:pathLst>
              <a:path h="8081509" w="13903671">
                <a:moveTo>
                  <a:pt x="0" y="0"/>
                </a:moveTo>
                <a:lnTo>
                  <a:pt x="13903670" y="0"/>
                </a:lnTo>
                <a:lnTo>
                  <a:pt x="13903670" y="8081509"/>
                </a:lnTo>
                <a:lnTo>
                  <a:pt x="0" y="8081509"/>
                </a:lnTo>
                <a:lnTo>
                  <a:pt x="0" y="0"/>
                </a:lnTo>
                <a:close/>
              </a:path>
            </a:pathLst>
          </a:custGeom>
          <a:blipFill>
            <a:blip r:embed="rId4"/>
            <a:stretch>
              <a:fillRect l="0" t="0" r="0" b="0"/>
            </a:stretch>
          </a:blipFill>
        </p:spPr>
      </p:sp>
      <p:sp>
        <p:nvSpPr>
          <p:cNvPr name="TextBox 21" id="21"/>
          <p:cNvSpPr txBox="true"/>
          <p:nvPr/>
        </p:nvSpPr>
        <p:spPr>
          <a:xfrm rot="0">
            <a:off x="715863" y="231949"/>
            <a:ext cx="611207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Delivery Time Prediction Part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p:cNvSpPr/>
          <p:nvPr/>
        </p:nvSpPr>
        <p:spPr>
          <a:xfrm flipH="false" flipV="false" rot="0">
            <a:off x="12722588" y="1028700"/>
            <a:ext cx="3819082" cy="8486849"/>
          </a:xfrm>
          <a:custGeom>
            <a:avLst/>
            <a:gdLst/>
            <a:ahLst/>
            <a:cxnLst/>
            <a:rect r="r" b="b" t="t" l="l"/>
            <a:pathLst>
              <a:path h="8486849" w="3819082">
                <a:moveTo>
                  <a:pt x="0" y="0"/>
                </a:moveTo>
                <a:lnTo>
                  <a:pt x="3819082" y="0"/>
                </a:lnTo>
                <a:lnTo>
                  <a:pt x="3819082" y="8486849"/>
                </a:lnTo>
                <a:lnTo>
                  <a:pt x="0" y="8486849"/>
                </a:lnTo>
                <a:lnTo>
                  <a:pt x="0" y="0"/>
                </a:lnTo>
                <a:close/>
              </a:path>
            </a:pathLst>
          </a:custGeom>
          <a:blipFill>
            <a:blip r:embed="rId3"/>
            <a:stretch>
              <a:fillRect l="0" t="0" r="0" b="0"/>
            </a:stretch>
          </a:blipFill>
        </p:spPr>
      </p:sp>
      <p:grpSp>
        <p:nvGrpSpPr>
          <p:cNvPr name="Group 20" id="20"/>
          <p:cNvGrpSpPr/>
          <p:nvPr/>
        </p:nvGrpSpPr>
        <p:grpSpPr>
          <a:xfrm rot="0">
            <a:off x="407022" y="2734037"/>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GoSwift  Delivery Dashboard</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1696455" y="313245"/>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TECHNOLIGIES USED</a:t>
              </a:r>
            </a:p>
          </p:txBody>
        </p:sp>
      </p:grpSp>
      <p:grpSp>
        <p:nvGrpSpPr>
          <p:cNvPr name="Group 23" id="23"/>
          <p:cNvGrpSpPr/>
          <p:nvPr/>
        </p:nvGrpSpPr>
        <p:grpSpPr>
          <a:xfrm rot="0">
            <a:off x="635793" y="2705484"/>
            <a:ext cx="17652207" cy="5096515"/>
            <a:chOff x="0" y="0"/>
            <a:chExt cx="23536276" cy="6795353"/>
          </a:xfrm>
        </p:grpSpPr>
        <p:sp>
          <p:nvSpPr>
            <p:cNvPr name="Freeform 24" id="24"/>
            <p:cNvSpPr/>
            <p:nvPr/>
          </p:nvSpPr>
          <p:spPr>
            <a:xfrm flipH="false" flipV="false" rot="0">
              <a:off x="0" y="0"/>
              <a:ext cx="23536277" cy="6795353"/>
            </a:xfrm>
            <a:custGeom>
              <a:avLst/>
              <a:gdLst/>
              <a:ahLst/>
              <a:cxnLst/>
              <a:rect r="r" b="b" t="t" l="l"/>
              <a:pathLst>
                <a:path h="6795353" w="23536277">
                  <a:moveTo>
                    <a:pt x="0" y="0"/>
                  </a:moveTo>
                  <a:lnTo>
                    <a:pt x="23536277" y="0"/>
                  </a:lnTo>
                  <a:lnTo>
                    <a:pt x="23536277" y="6795353"/>
                  </a:lnTo>
                  <a:lnTo>
                    <a:pt x="0" y="6795353"/>
                  </a:lnTo>
                  <a:close/>
                </a:path>
              </a:pathLst>
            </a:custGeom>
            <a:solidFill>
              <a:srgbClr val="000000">
                <a:alpha val="0"/>
              </a:srgbClr>
            </a:solidFill>
          </p:spPr>
        </p:sp>
        <p:sp>
          <p:nvSpPr>
            <p:cNvPr name="TextBox 25" id="25"/>
            <p:cNvSpPr txBox="true"/>
            <p:nvPr/>
          </p:nvSpPr>
          <p:spPr>
            <a:xfrm>
              <a:off x="0" y="-219075"/>
              <a:ext cx="23536276" cy="7014428"/>
            </a:xfrm>
            <a:prstGeom prst="rect">
              <a:avLst/>
            </a:prstGeom>
          </p:spPr>
          <p:txBody>
            <a:bodyPr anchor="t" rtlCol="false" tIns="0" lIns="0" bIns="0" rIns="0"/>
            <a:lstStyle/>
            <a:p>
              <a:pPr algn="l" marL="651510" indent="-325755" lvl="1">
                <a:lnSpc>
                  <a:spcPts val="6480"/>
                </a:lnSpc>
                <a:buFont typeface="Arial"/>
                <a:buChar char="•"/>
              </a:pPr>
              <a:r>
                <a:rPr lang="en-US" b="true" sz="3600">
                  <a:solidFill>
                    <a:srgbClr val="000000"/>
                  </a:solidFill>
                  <a:latin typeface="Cambria Bold"/>
                  <a:ea typeface="Cambria Bold"/>
                  <a:cs typeface="Cambria Bold"/>
                  <a:sym typeface="Cambria Bold"/>
                </a:rPr>
                <a:t>Delivery schedule prediction: </a:t>
              </a:r>
              <a:r>
                <a:rPr lang="en-US" sz="3600">
                  <a:solidFill>
                    <a:srgbClr val="000000"/>
                  </a:solidFill>
                  <a:latin typeface="Cambria"/>
                  <a:ea typeface="Cambria"/>
                  <a:cs typeface="Cambria"/>
                  <a:sym typeface="Cambria"/>
                </a:rPr>
                <a:t>Schedulee prediction model, fine-tuned with dataset .</a:t>
              </a:r>
            </a:p>
            <a:p>
              <a:pPr algn="l" marL="651053" indent="-325526" lvl="1">
                <a:lnSpc>
                  <a:spcPts val="6480"/>
                </a:lnSpc>
                <a:buFont typeface="Arial"/>
                <a:buChar char="•"/>
              </a:pPr>
              <a:r>
                <a:rPr lang="en-US" b="true" sz="3600">
                  <a:solidFill>
                    <a:srgbClr val="000000"/>
                  </a:solidFill>
                  <a:latin typeface="Cambria Bold"/>
                  <a:ea typeface="Cambria Bold"/>
                  <a:cs typeface="Cambria Bold"/>
                  <a:sym typeface="Cambria Bold"/>
                </a:rPr>
                <a:t>qwwwwqPrediction: </a:t>
              </a:r>
              <a:r>
                <a:rPr lang="en-US" sz="3600">
                  <a:solidFill>
                    <a:srgbClr val="000000"/>
                  </a:solidFill>
                  <a:latin typeface="Cambria"/>
                  <a:ea typeface="Cambria"/>
                  <a:cs typeface="Cambria"/>
                  <a:sym typeface="Cambria"/>
                </a:rPr>
                <a:t>Random Forest Regressor.</a:t>
              </a:r>
            </a:p>
            <a:p>
              <a:pPr algn="l" marL="651510" indent="-325755" lvl="1">
                <a:lnSpc>
                  <a:spcPts val="6480"/>
                </a:lnSpc>
                <a:buFont typeface="Arial"/>
                <a:buChar char="•"/>
              </a:pPr>
              <a:r>
                <a:rPr lang="en-US" b="true" sz="3600">
                  <a:solidFill>
                    <a:srgbClr val="000000"/>
                  </a:solidFill>
                  <a:latin typeface="Cambria Bold"/>
                  <a:ea typeface="Cambria Bold"/>
                  <a:cs typeface="Cambria Bold"/>
                  <a:sym typeface="Cambria Bold"/>
                </a:rPr>
                <a:t>Voice To Text Convert: </a:t>
              </a:r>
              <a:r>
                <a:rPr lang="en-US" sz="3600">
                  <a:solidFill>
                    <a:srgbClr val="000000"/>
                  </a:solidFill>
                  <a:latin typeface="Cambria"/>
                  <a:ea typeface="Cambria"/>
                  <a:cs typeface="Cambria"/>
                  <a:sym typeface="Cambria"/>
                </a:rPr>
                <a:t> Whisper Model.</a:t>
              </a:r>
            </a:p>
            <a:p>
              <a:pPr algn="l" marL="651510" indent="-325755" lvl="1">
                <a:lnSpc>
                  <a:spcPts val="6480"/>
                </a:lnSpc>
                <a:buFont typeface="Arial"/>
                <a:buChar char="•"/>
              </a:pPr>
              <a:r>
                <a:rPr lang="en-US" b="true" sz="3600">
                  <a:solidFill>
                    <a:srgbClr val="000000"/>
                  </a:solidFill>
                  <a:latin typeface="Cambria Bold"/>
                  <a:ea typeface="Cambria Bold"/>
                  <a:cs typeface="Cambria Bold"/>
                  <a:sym typeface="Cambria Bold"/>
                </a:rPr>
                <a:t>Automated Voice Activation System</a:t>
              </a:r>
              <a:r>
                <a:rPr lang="en-US" sz="3600">
                  <a:solidFill>
                    <a:srgbClr val="000000"/>
                  </a:solidFill>
                  <a:latin typeface="Cambria"/>
                  <a:ea typeface="Cambria"/>
                  <a:cs typeface="Cambria"/>
                  <a:sym typeface="Cambria"/>
                </a:rPr>
                <a:t>:  Twilio</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1955949" y="1756954"/>
            <a:ext cx="5600558" cy="6579313"/>
            <a:chOff x="0" y="0"/>
            <a:chExt cx="7467410" cy="8772417"/>
          </a:xfrm>
        </p:grpSpPr>
        <p:sp>
          <p:nvSpPr>
            <p:cNvPr name="Freeform 17" id="17"/>
            <p:cNvSpPr/>
            <p:nvPr/>
          </p:nvSpPr>
          <p:spPr>
            <a:xfrm flipH="false" flipV="false" rot="0">
              <a:off x="76200" y="83126"/>
              <a:ext cx="7315073" cy="8606074"/>
            </a:xfrm>
            <a:custGeom>
              <a:avLst/>
              <a:gdLst/>
              <a:ahLst/>
              <a:cxnLst/>
              <a:rect r="r" b="b" t="t" l="l"/>
              <a:pathLst>
                <a:path h="8606074" w="7315073">
                  <a:moveTo>
                    <a:pt x="1219200" y="0"/>
                  </a:moveTo>
                  <a:lnTo>
                    <a:pt x="7315073" y="0"/>
                  </a:lnTo>
                  <a:lnTo>
                    <a:pt x="7315073" y="7274113"/>
                  </a:lnTo>
                  <a:cubicBezTo>
                    <a:pt x="7315073" y="8009782"/>
                    <a:pt x="6769227" y="8606075"/>
                    <a:pt x="6095873" y="8606075"/>
                  </a:cubicBezTo>
                  <a:lnTo>
                    <a:pt x="0" y="8606075"/>
                  </a:lnTo>
                  <a:lnTo>
                    <a:pt x="0" y="1331962"/>
                  </a:lnTo>
                  <a:cubicBezTo>
                    <a:pt x="0" y="596294"/>
                    <a:pt x="545846" y="0"/>
                    <a:pt x="1219200" y="0"/>
                  </a:cubicBezTo>
                  <a:close/>
                </a:path>
              </a:pathLst>
            </a:custGeom>
            <a:solidFill>
              <a:srgbClr val="FFFFFF"/>
            </a:solidFill>
          </p:spPr>
        </p:sp>
        <p:sp>
          <p:nvSpPr>
            <p:cNvPr name="Freeform 18" id="18"/>
            <p:cNvSpPr/>
            <p:nvPr/>
          </p:nvSpPr>
          <p:spPr>
            <a:xfrm flipH="false" flipV="false" rot="0">
              <a:off x="0" y="0"/>
              <a:ext cx="7467473" cy="8772327"/>
            </a:xfrm>
            <a:custGeom>
              <a:avLst/>
              <a:gdLst/>
              <a:ahLst/>
              <a:cxnLst/>
              <a:rect r="r" b="b" t="t" l="l"/>
              <a:pathLst>
                <a:path h="8772327" w="7467473">
                  <a:moveTo>
                    <a:pt x="1295400" y="0"/>
                  </a:moveTo>
                  <a:lnTo>
                    <a:pt x="7391273" y="0"/>
                  </a:lnTo>
                  <a:cubicBezTo>
                    <a:pt x="7433310" y="0"/>
                    <a:pt x="7467473" y="37268"/>
                    <a:pt x="7467473" y="83126"/>
                  </a:cubicBezTo>
                  <a:lnTo>
                    <a:pt x="7467473" y="7357239"/>
                  </a:lnTo>
                  <a:lnTo>
                    <a:pt x="7391273" y="7357239"/>
                  </a:lnTo>
                  <a:lnTo>
                    <a:pt x="7467473" y="7357239"/>
                  </a:lnTo>
                  <a:cubicBezTo>
                    <a:pt x="7467473" y="8138627"/>
                    <a:pt x="6887591" y="8772327"/>
                    <a:pt x="6172073" y="8772327"/>
                  </a:cubicBezTo>
                  <a:lnTo>
                    <a:pt x="6172073" y="8689201"/>
                  </a:lnTo>
                  <a:lnTo>
                    <a:pt x="6172073" y="8772327"/>
                  </a:lnTo>
                  <a:lnTo>
                    <a:pt x="76200" y="8772327"/>
                  </a:lnTo>
                  <a:cubicBezTo>
                    <a:pt x="34163" y="8772327"/>
                    <a:pt x="0" y="8735059"/>
                    <a:pt x="0" y="8689201"/>
                  </a:cubicBezTo>
                  <a:lnTo>
                    <a:pt x="0" y="1415088"/>
                  </a:lnTo>
                  <a:lnTo>
                    <a:pt x="76200" y="1415088"/>
                  </a:lnTo>
                  <a:lnTo>
                    <a:pt x="0" y="1415088"/>
                  </a:lnTo>
                  <a:cubicBezTo>
                    <a:pt x="0" y="633700"/>
                    <a:pt x="579882" y="0"/>
                    <a:pt x="1295400" y="0"/>
                  </a:cubicBezTo>
                  <a:cubicBezTo>
                    <a:pt x="1318514" y="0"/>
                    <a:pt x="1340485" y="11499"/>
                    <a:pt x="1354963" y="31172"/>
                  </a:cubicBezTo>
                  <a:lnTo>
                    <a:pt x="1295400" y="83126"/>
                  </a:lnTo>
                  <a:lnTo>
                    <a:pt x="1295400" y="0"/>
                  </a:lnTo>
                  <a:moveTo>
                    <a:pt x="1295400" y="166253"/>
                  </a:moveTo>
                  <a:cubicBezTo>
                    <a:pt x="1272286" y="166253"/>
                    <a:pt x="1250315" y="154754"/>
                    <a:pt x="1235837" y="135080"/>
                  </a:cubicBezTo>
                  <a:lnTo>
                    <a:pt x="1295400" y="83126"/>
                  </a:lnTo>
                  <a:lnTo>
                    <a:pt x="1295400" y="166253"/>
                  </a:lnTo>
                  <a:cubicBezTo>
                    <a:pt x="664210" y="166253"/>
                    <a:pt x="152400" y="725278"/>
                    <a:pt x="152400" y="1415088"/>
                  </a:cubicBezTo>
                  <a:lnTo>
                    <a:pt x="152400" y="8689339"/>
                  </a:lnTo>
                  <a:lnTo>
                    <a:pt x="76200" y="8689339"/>
                  </a:lnTo>
                  <a:lnTo>
                    <a:pt x="76200" y="8606213"/>
                  </a:lnTo>
                  <a:lnTo>
                    <a:pt x="6172073" y="8606213"/>
                  </a:lnTo>
                  <a:cubicBezTo>
                    <a:pt x="6803263" y="8606213"/>
                    <a:pt x="7315073" y="8047189"/>
                    <a:pt x="7315073" y="7357378"/>
                  </a:cubicBezTo>
                  <a:lnTo>
                    <a:pt x="7315073" y="83126"/>
                  </a:lnTo>
                  <a:lnTo>
                    <a:pt x="7391273" y="83126"/>
                  </a:lnTo>
                  <a:lnTo>
                    <a:pt x="7391273" y="166253"/>
                  </a:lnTo>
                  <a:lnTo>
                    <a:pt x="1295400" y="166253"/>
                  </a:lnTo>
                  <a:close/>
                </a:path>
              </a:pathLst>
            </a:custGeom>
            <a:solidFill>
              <a:srgbClr val="009DD9"/>
            </a:solidFill>
          </p:spPr>
        </p:sp>
      </p:grpSp>
      <p:grpSp>
        <p:nvGrpSpPr>
          <p:cNvPr name="Group 19" id="19"/>
          <p:cNvGrpSpPr/>
          <p:nvPr/>
        </p:nvGrpSpPr>
        <p:grpSpPr>
          <a:xfrm rot="0">
            <a:off x="3975100" y="9732434"/>
            <a:ext cx="9173632" cy="553998"/>
            <a:chOff x="0" y="0"/>
            <a:chExt cx="12231510" cy="738664"/>
          </a:xfrm>
        </p:grpSpPr>
        <p:sp>
          <p:nvSpPr>
            <p:cNvPr name="Freeform 20" id="20"/>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1" id="21"/>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22" id="22" descr="A blue and purple liquid  Description automatically generated"/>
          <p:cNvSpPr/>
          <p:nvPr/>
        </p:nvSpPr>
        <p:spPr>
          <a:xfrm flipH="false" flipV="false" rot="3522640">
            <a:off x="14834609" y="-5143500"/>
            <a:ext cx="7900079" cy="10287000"/>
          </a:xfrm>
          <a:custGeom>
            <a:avLst/>
            <a:gdLst/>
            <a:ahLst/>
            <a:cxnLst/>
            <a:rect r="r" b="b" t="t" l="l"/>
            <a:pathLst>
              <a:path h="10287000" w="7900079">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3" id="23"/>
          <p:cNvGrpSpPr/>
          <p:nvPr/>
        </p:nvGrpSpPr>
        <p:grpSpPr>
          <a:xfrm rot="0">
            <a:off x="45972" y="-463249"/>
            <a:ext cx="13988289" cy="3516213"/>
            <a:chOff x="0" y="0"/>
            <a:chExt cx="18651052" cy="4688284"/>
          </a:xfrm>
        </p:grpSpPr>
        <p:sp>
          <p:nvSpPr>
            <p:cNvPr name="Freeform 24" id="24"/>
            <p:cNvSpPr/>
            <p:nvPr/>
          </p:nvSpPr>
          <p:spPr>
            <a:xfrm flipH="false" flipV="false" rot="0">
              <a:off x="0" y="0"/>
              <a:ext cx="18651052" cy="4688284"/>
            </a:xfrm>
            <a:custGeom>
              <a:avLst/>
              <a:gdLst/>
              <a:ahLst/>
              <a:cxnLst/>
              <a:rect r="r" b="b" t="t" l="l"/>
              <a:pathLst>
                <a:path h="4688284" w="18651052">
                  <a:moveTo>
                    <a:pt x="0" y="0"/>
                  </a:moveTo>
                  <a:lnTo>
                    <a:pt x="18651052" y="0"/>
                  </a:lnTo>
                  <a:lnTo>
                    <a:pt x="18651052" y="4688284"/>
                  </a:lnTo>
                  <a:lnTo>
                    <a:pt x="0" y="4688284"/>
                  </a:lnTo>
                  <a:close/>
                </a:path>
              </a:pathLst>
            </a:custGeom>
            <a:solidFill>
              <a:srgbClr val="000000">
                <a:alpha val="0"/>
              </a:srgbClr>
            </a:solidFill>
          </p:spPr>
        </p:sp>
        <p:sp>
          <p:nvSpPr>
            <p:cNvPr name="TextBox 25" id="25"/>
            <p:cNvSpPr txBox="true"/>
            <p:nvPr/>
          </p:nvSpPr>
          <p:spPr>
            <a:xfrm>
              <a:off x="0" y="-9525"/>
              <a:ext cx="18651052"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COMPONENT SPECIFIC REQUIREMENTS </a:t>
              </a:r>
            </a:p>
          </p:txBody>
        </p:sp>
      </p:grpSp>
      <p:grpSp>
        <p:nvGrpSpPr>
          <p:cNvPr name="Group 26" id="26"/>
          <p:cNvGrpSpPr/>
          <p:nvPr/>
        </p:nvGrpSpPr>
        <p:grpSpPr>
          <a:xfrm rot="0">
            <a:off x="2440310" y="3318217"/>
            <a:ext cx="4631837" cy="6241736"/>
            <a:chOff x="0" y="0"/>
            <a:chExt cx="6175782" cy="8322315"/>
          </a:xfrm>
        </p:grpSpPr>
        <p:sp>
          <p:nvSpPr>
            <p:cNvPr name="Freeform 27" id="27"/>
            <p:cNvSpPr/>
            <p:nvPr/>
          </p:nvSpPr>
          <p:spPr>
            <a:xfrm flipH="false" flipV="false" rot="0">
              <a:off x="0" y="0"/>
              <a:ext cx="6175782" cy="8322314"/>
            </a:xfrm>
            <a:custGeom>
              <a:avLst/>
              <a:gdLst/>
              <a:ahLst/>
              <a:cxnLst/>
              <a:rect r="r" b="b" t="t" l="l"/>
              <a:pathLst>
                <a:path h="8322314" w="6175782">
                  <a:moveTo>
                    <a:pt x="0" y="0"/>
                  </a:moveTo>
                  <a:lnTo>
                    <a:pt x="6175782" y="0"/>
                  </a:lnTo>
                  <a:lnTo>
                    <a:pt x="6175782" y="8322314"/>
                  </a:lnTo>
                  <a:lnTo>
                    <a:pt x="0" y="8322314"/>
                  </a:lnTo>
                  <a:close/>
                </a:path>
              </a:pathLst>
            </a:custGeom>
            <a:solidFill>
              <a:srgbClr val="000000">
                <a:alpha val="0"/>
              </a:srgbClr>
            </a:solidFill>
          </p:spPr>
        </p:sp>
        <p:sp>
          <p:nvSpPr>
            <p:cNvPr name="TextBox 28" id="28"/>
            <p:cNvSpPr txBox="true"/>
            <p:nvPr/>
          </p:nvSpPr>
          <p:spPr>
            <a:xfrm>
              <a:off x="0" y="-171450"/>
              <a:ext cx="6175782" cy="8493765"/>
            </a:xfrm>
            <a:prstGeom prst="rect">
              <a:avLst/>
            </a:prstGeom>
          </p:spPr>
          <p:txBody>
            <a:bodyPr anchor="t" rtlCol="false" tIns="0" lIns="0" bIns="0" rIns="0"/>
            <a:lstStyle/>
            <a:p>
              <a:pPr algn="l" marL="488632" indent="-244316" lvl="1">
                <a:lnSpc>
                  <a:spcPts val="4860"/>
                </a:lnSpc>
                <a:buFont typeface="Arial"/>
                <a:buChar char="•"/>
              </a:pPr>
              <a:r>
                <a:rPr lang="en-US" sz="2700">
                  <a:solidFill>
                    <a:srgbClr val="000000"/>
                  </a:solidFill>
                  <a:latin typeface="Cambria"/>
                  <a:ea typeface="Cambria"/>
                  <a:cs typeface="Cambria"/>
                  <a:sym typeface="Cambria"/>
                </a:rPr>
                <a:t>Voice Command Processing</a:t>
              </a:r>
            </a:p>
            <a:p>
              <a:pPr algn="l" marL="488632" indent="-244316" lvl="1">
                <a:lnSpc>
                  <a:spcPts val="4860"/>
                </a:lnSpc>
                <a:buFont typeface="Arial"/>
                <a:buChar char="•"/>
              </a:pPr>
              <a:r>
                <a:rPr lang="en-US" sz="2700">
                  <a:solidFill>
                    <a:srgbClr val="000000"/>
                  </a:solidFill>
                  <a:latin typeface="Cambria"/>
                  <a:ea typeface="Cambria"/>
                  <a:cs typeface="Cambria"/>
                  <a:sym typeface="Cambria"/>
                </a:rPr>
                <a:t>Delivery schedule Prediction</a:t>
              </a:r>
            </a:p>
            <a:p>
              <a:pPr algn="l" marL="488632" indent="-244316" lvl="1">
                <a:lnSpc>
                  <a:spcPts val="4860"/>
                </a:lnSpc>
                <a:buFont typeface="Arial"/>
                <a:buChar char="•"/>
              </a:pPr>
              <a:r>
                <a:rPr lang="en-US" sz="2700">
                  <a:solidFill>
                    <a:srgbClr val="000000"/>
                  </a:solidFill>
                  <a:latin typeface="Cambria"/>
                  <a:ea typeface="Cambria"/>
                  <a:cs typeface="Cambria"/>
                  <a:sym typeface="Cambria"/>
                </a:rPr>
                <a:t>Proactive Delay Notifications</a:t>
              </a:r>
            </a:p>
            <a:p>
              <a:pPr algn="l" marL="488632" indent="-244316" lvl="1">
                <a:lnSpc>
                  <a:spcPts val="4860"/>
                </a:lnSpc>
                <a:buFont typeface="Arial"/>
                <a:buChar char="•"/>
              </a:pPr>
              <a:r>
                <a:rPr lang="en-US" sz="2700">
                  <a:solidFill>
                    <a:srgbClr val="000000"/>
                  </a:solidFill>
                  <a:latin typeface="Cambria"/>
                  <a:ea typeface="Cambria"/>
                  <a:cs typeface="Cambria"/>
                  <a:sym typeface="Cambria"/>
                </a:rPr>
                <a:t>Real-Time Data Updates</a:t>
              </a:r>
            </a:p>
            <a:p>
              <a:pPr algn="l" marL="488632" indent="-244316" lvl="1">
                <a:lnSpc>
                  <a:spcPts val="4860"/>
                </a:lnSpc>
                <a:buFont typeface="Arial"/>
                <a:buChar char="•"/>
              </a:pPr>
              <a:r>
                <a:rPr lang="en-US" sz="2700">
                  <a:solidFill>
                    <a:srgbClr val="000000"/>
                  </a:solidFill>
                  <a:latin typeface="Cambria"/>
                  <a:ea typeface="Cambria"/>
                  <a:cs typeface="Cambria"/>
                  <a:sym typeface="Cambria"/>
                </a:rPr>
                <a:t>Customer Query Resolution</a:t>
              </a:r>
            </a:p>
            <a:p>
              <a:pPr algn="l" marL="488632" indent="-244316" lvl="1">
                <a:lnSpc>
                  <a:spcPts val="4860"/>
                </a:lnSpc>
              </a:pPr>
            </a:p>
          </p:txBody>
        </p:sp>
      </p:grpSp>
      <p:grpSp>
        <p:nvGrpSpPr>
          <p:cNvPr name="Group 29" id="29"/>
          <p:cNvGrpSpPr/>
          <p:nvPr/>
        </p:nvGrpSpPr>
        <p:grpSpPr>
          <a:xfrm rot="0">
            <a:off x="9177086" y="1756954"/>
            <a:ext cx="5600558" cy="6628130"/>
            <a:chOff x="0" y="0"/>
            <a:chExt cx="7467410" cy="8837507"/>
          </a:xfrm>
        </p:grpSpPr>
        <p:sp>
          <p:nvSpPr>
            <p:cNvPr name="Freeform 30" id="30"/>
            <p:cNvSpPr/>
            <p:nvPr/>
          </p:nvSpPr>
          <p:spPr>
            <a:xfrm flipH="false" flipV="false" rot="0">
              <a:off x="76200" y="83743"/>
              <a:ext cx="7315073" cy="8669930"/>
            </a:xfrm>
            <a:custGeom>
              <a:avLst/>
              <a:gdLst/>
              <a:ahLst/>
              <a:cxnLst/>
              <a:rect r="r" b="b" t="t" l="l"/>
              <a:pathLst>
                <a:path h="8669930" w="7315073">
                  <a:moveTo>
                    <a:pt x="1219200" y="0"/>
                  </a:moveTo>
                  <a:lnTo>
                    <a:pt x="7315073" y="0"/>
                  </a:lnTo>
                  <a:lnTo>
                    <a:pt x="7315073" y="7328086"/>
                  </a:lnTo>
                  <a:cubicBezTo>
                    <a:pt x="7315073" y="8069212"/>
                    <a:pt x="6769227" y="8669930"/>
                    <a:pt x="6095873" y="8669930"/>
                  </a:cubicBezTo>
                  <a:lnTo>
                    <a:pt x="0" y="8669930"/>
                  </a:lnTo>
                  <a:lnTo>
                    <a:pt x="0" y="1341845"/>
                  </a:lnTo>
                  <a:cubicBezTo>
                    <a:pt x="0" y="600718"/>
                    <a:pt x="545846" y="0"/>
                    <a:pt x="1219200" y="0"/>
                  </a:cubicBezTo>
                  <a:close/>
                </a:path>
              </a:pathLst>
            </a:custGeom>
            <a:solidFill>
              <a:srgbClr val="FFFFFF"/>
            </a:solidFill>
          </p:spPr>
        </p:sp>
        <p:sp>
          <p:nvSpPr>
            <p:cNvPr name="Freeform 31" id="31"/>
            <p:cNvSpPr/>
            <p:nvPr/>
          </p:nvSpPr>
          <p:spPr>
            <a:xfrm flipH="false" flipV="false" rot="0">
              <a:off x="0" y="0"/>
              <a:ext cx="7467473" cy="8837416"/>
            </a:xfrm>
            <a:custGeom>
              <a:avLst/>
              <a:gdLst/>
              <a:ahLst/>
              <a:cxnLst/>
              <a:rect r="r" b="b" t="t" l="l"/>
              <a:pathLst>
                <a:path h="8837416" w="7467473">
                  <a:moveTo>
                    <a:pt x="1295400" y="0"/>
                  </a:moveTo>
                  <a:lnTo>
                    <a:pt x="7391273" y="0"/>
                  </a:lnTo>
                  <a:cubicBezTo>
                    <a:pt x="7433310" y="0"/>
                    <a:pt x="7467473" y="37545"/>
                    <a:pt x="7467473" y="83743"/>
                  </a:cubicBezTo>
                  <a:lnTo>
                    <a:pt x="7467473" y="7411829"/>
                  </a:lnTo>
                  <a:lnTo>
                    <a:pt x="7391273" y="7411829"/>
                  </a:lnTo>
                  <a:lnTo>
                    <a:pt x="7467473" y="7411829"/>
                  </a:lnTo>
                  <a:cubicBezTo>
                    <a:pt x="7467473" y="8199015"/>
                    <a:pt x="6887591" y="8837416"/>
                    <a:pt x="6172073" y="8837416"/>
                  </a:cubicBezTo>
                  <a:lnTo>
                    <a:pt x="6172073" y="8753673"/>
                  </a:lnTo>
                  <a:lnTo>
                    <a:pt x="6172073" y="8837416"/>
                  </a:lnTo>
                  <a:lnTo>
                    <a:pt x="76200" y="8837416"/>
                  </a:lnTo>
                  <a:cubicBezTo>
                    <a:pt x="34163" y="8837416"/>
                    <a:pt x="0" y="8799872"/>
                    <a:pt x="0" y="8753673"/>
                  </a:cubicBezTo>
                  <a:lnTo>
                    <a:pt x="0" y="1425588"/>
                  </a:lnTo>
                  <a:lnTo>
                    <a:pt x="76200" y="1425588"/>
                  </a:lnTo>
                  <a:lnTo>
                    <a:pt x="0" y="1425588"/>
                  </a:lnTo>
                  <a:cubicBezTo>
                    <a:pt x="0" y="638402"/>
                    <a:pt x="579882" y="0"/>
                    <a:pt x="1295400" y="0"/>
                  </a:cubicBezTo>
                  <a:cubicBezTo>
                    <a:pt x="1318514" y="0"/>
                    <a:pt x="1340485" y="11584"/>
                    <a:pt x="1354963" y="31404"/>
                  </a:cubicBezTo>
                  <a:lnTo>
                    <a:pt x="1295400" y="83743"/>
                  </a:lnTo>
                  <a:lnTo>
                    <a:pt x="1295400" y="0"/>
                  </a:lnTo>
                  <a:moveTo>
                    <a:pt x="1295400" y="167486"/>
                  </a:moveTo>
                  <a:cubicBezTo>
                    <a:pt x="1272286" y="167486"/>
                    <a:pt x="1250315" y="155902"/>
                    <a:pt x="1235837" y="136083"/>
                  </a:cubicBezTo>
                  <a:lnTo>
                    <a:pt x="1295400" y="83743"/>
                  </a:lnTo>
                  <a:lnTo>
                    <a:pt x="1295400" y="167486"/>
                  </a:lnTo>
                  <a:cubicBezTo>
                    <a:pt x="664210" y="167486"/>
                    <a:pt x="152400" y="730659"/>
                    <a:pt x="152400" y="1425588"/>
                  </a:cubicBezTo>
                  <a:lnTo>
                    <a:pt x="152400" y="8753813"/>
                  </a:lnTo>
                  <a:lnTo>
                    <a:pt x="76200" y="8753813"/>
                  </a:lnTo>
                  <a:lnTo>
                    <a:pt x="76200" y="8670070"/>
                  </a:lnTo>
                  <a:lnTo>
                    <a:pt x="6172073" y="8670070"/>
                  </a:lnTo>
                  <a:cubicBezTo>
                    <a:pt x="6803263" y="8670070"/>
                    <a:pt x="7315073" y="8106897"/>
                    <a:pt x="7315073" y="7411969"/>
                  </a:cubicBezTo>
                  <a:lnTo>
                    <a:pt x="7315073" y="83743"/>
                  </a:lnTo>
                  <a:lnTo>
                    <a:pt x="7391273" y="83743"/>
                  </a:lnTo>
                  <a:lnTo>
                    <a:pt x="7391273" y="167486"/>
                  </a:lnTo>
                  <a:lnTo>
                    <a:pt x="1295400" y="167486"/>
                  </a:lnTo>
                  <a:close/>
                </a:path>
              </a:pathLst>
            </a:custGeom>
            <a:solidFill>
              <a:srgbClr val="009DD9"/>
            </a:solidFill>
          </p:spPr>
        </p:sp>
      </p:grpSp>
      <p:grpSp>
        <p:nvGrpSpPr>
          <p:cNvPr name="Group 32" id="32"/>
          <p:cNvGrpSpPr/>
          <p:nvPr/>
        </p:nvGrpSpPr>
        <p:grpSpPr>
          <a:xfrm rot="0">
            <a:off x="9850814" y="3526394"/>
            <a:ext cx="4689709" cy="4412936"/>
            <a:chOff x="0" y="0"/>
            <a:chExt cx="6252946" cy="5883915"/>
          </a:xfrm>
        </p:grpSpPr>
        <p:sp>
          <p:nvSpPr>
            <p:cNvPr name="Freeform 33" id="33"/>
            <p:cNvSpPr/>
            <p:nvPr/>
          </p:nvSpPr>
          <p:spPr>
            <a:xfrm flipH="false" flipV="false" rot="0">
              <a:off x="0" y="0"/>
              <a:ext cx="6252946" cy="5883915"/>
            </a:xfrm>
            <a:custGeom>
              <a:avLst/>
              <a:gdLst/>
              <a:ahLst/>
              <a:cxnLst/>
              <a:rect r="r" b="b" t="t" l="l"/>
              <a:pathLst>
                <a:path h="5883915" w="6252946">
                  <a:moveTo>
                    <a:pt x="0" y="0"/>
                  </a:moveTo>
                  <a:lnTo>
                    <a:pt x="6252946" y="0"/>
                  </a:lnTo>
                  <a:lnTo>
                    <a:pt x="6252946" y="5883915"/>
                  </a:lnTo>
                  <a:lnTo>
                    <a:pt x="0" y="5883915"/>
                  </a:lnTo>
                  <a:close/>
                </a:path>
              </a:pathLst>
            </a:custGeom>
            <a:solidFill>
              <a:srgbClr val="000000">
                <a:alpha val="0"/>
              </a:srgbClr>
            </a:solidFill>
          </p:spPr>
        </p:sp>
        <p:sp>
          <p:nvSpPr>
            <p:cNvPr name="TextBox 34" id="34"/>
            <p:cNvSpPr txBox="true"/>
            <p:nvPr/>
          </p:nvSpPr>
          <p:spPr>
            <a:xfrm>
              <a:off x="0" y="-171450"/>
              <a:ext cx="6252946" cy="6055365"/>
            </a:xfrm>
            <a:prstGeom prst="rect">
              <a:avLst/>
            </a:prstGeom>
          </p:spPr>
          <p:txBody>
            <a:bodyPr anchor="t" rtlCol="false" tIns="0" lIns="0" bIns="0" rIns="0"/>
            <a:lstStyle/>
            <a:p>
              <a:pPr algn="l" marL="488632" indent="-244316" lvl="1">
                <a:lnSpc>
                  <a:spcPts val="4860"/>
                </a:lnSpc>
                <a:buFont typeface="Arial"/>
                <a:buChar char="•"/>
              </a:pPr>
              <a:r>
                <a:rPr lang="en-US" sz="2700">
                  <a:solidFill>
                    <a:srgbClr val="000000"/>
                  </a:solidFill>
                  <a:latin typeface="Cambria"/>
                  <a:ea typeface="Cambria"/>
                  <a:cs typeface="Cambria"/>
                  <a:sym typeface="Cambria"/>
                </a:rPr>
                <a:t>Performance</a:t>
              </a:r>
            </a:p>
            <a:p>
              <a:pPr algn="l" marL="488632" indent="-244316" lvl="1">
                <a:lnSpc>
                  <a:spcPts val="4860"/>
                </a:lnSpc>
                <a:buFont typeface="Arial"/>
                <a:buChar char="•"/>
              </a:pPr>
              <a:r>
                <a:rPr lang="en-US" sz="2700">
                  <a:solidFill>
                    <a:srgbClr val="000000"/>
                  </a:solidFill>
                  <a:latin typeface="Cambria"/>
                  <a:ea typeface="Cambria"/>
                  <a:cs typeface="Cambria"/>
                  <a:sym typeface="Cambria"/>
                </a:rPr>
                <a:t>Usability</a:t>
              </a:r>
            </a:p>
            <a:p>
              <a:pPr algn="l" marL="488632" indent="-244316" lvl="1">
                <a:lnSpc>
                  <a:spcPts val="4860"/>
                </a:lnSpc>
                <a:buFont typeface="Arial"/>
                <a:buChar char="•"/>
              </a:pPr>
              <a:r>
                <a:rPr lang="en-US" sz="2700">
                  <a:solidFill>
                    <a:srgbClr val="000000"/>
                  </a:solidFill>
                  <a:latin typeface="Cambria"/>
                  <a:ea typeface="Cambria"/>
                  <a:cs typeface="Cambria"/>
                  <a:sym typeface="Cambria"/>
                </a:rPr>
                <a:t>Scalability</a:t>
              </a:r>
            </a:p>
            <a:p>
              <a:pPr algn="l" marL="488632" indent="-244316" lvl="1">
                <a:lnSpc>
                  <a:spcPts val="4860"/>
                </a:lnSpc>
                <a:buFont typeface="Arial"/>
                <a:buChar char="•"/>
              </a:pPr>
              <a:r>
                <a:rPr lang="en-US" sz="2700">
                  <a:solidFill>
                    <a:srgbClr val="000000"/>
                  </a:solidFill>
                  <a:latin typeface="Cambria"/>
                  <a:ea typeface="Cambria"/>
                  <a:cs typeface="Cambria"/>
                  <a:sym typeface="Cambria"/>
                </a:rPr>
                <a:t>Security</a:t>
              </a:r>
            </a:p>
            <a:p>
              <a:pPr algn="l" marL="488632" indent="-244316" lvl="1">
                <a:lnSpc>
                  <a:spcPts val="4860"/>
                </a:lnSpc>
                <a:buFont typeface="Arial"/>
                <a:buChar char="•"/>
              </a:pPr>
              <a:r>
                <a:rPr lang="en-US" sz="2700">
                  <a:solidFill>
                    <a:srgbClr val="000000"/>
                  </a:solidFill>
                  <a:latin typeface="Cambria"/>
                  <a:ea typeface="Cambria"/>
                  <a:cs typeface="Cambria"/>
                  <a:sym typeface="Cambria"/>
                </a:rPr>
                <a:t>Reliability</a:t>
              </a:r>
            </a:p>
          </p:txBody>
        </p:sp>
      </p:grpSp>
      <p:grpSp>
        <p:nvGrpSpPr>
          <p:cNvPr name="Group 35" id="35"/>
          <p:cNvGrpSpPr/>
          <p:nvPr/>
        </p:nvGrpSpPr>
        <p:grpSpPr>
          <a:xfrm rot="0">
            <a:off x="2629677" y="2024739"/>
            <a:ext cx="4253102" cy="2056451"/>
            <a:chOff x="0" y="0"/>
            <a:chExt cx="5670802" cy="2741935"/>
          </a:xfrm>
        </p:grpSpPr>
        <p:sp>
          <p:nvSpPr>
            <p:cNvPr name="Freeform 36" id="36"/>
            <p:cNvSpPr/>
            <p:nvPr/>
          </p:nvSpPr>
          <p:spPr>
            <a:xfrm flipH="false" flipV="false" rot="0">
              <a:off x="25400" y="78768"/>
              <a:ext cx="5620004" cy="2584392"/>
            </a:xfrm>
            <a:custGeom>
              <a:avLst/>
              <a:gdLst/>
              <a:ahLst/>
              <a:cxnLst/>
              <a:rect r="r" b="b" t="t" l="l"/>
              <a:pathLst>
                <a:path h="2584392" w="5620004">
                  <a:moveTo>
                    <a:pt x="0" y="430864"/>
                  </a:moveTo>
                  <a:cubicBezTo>
                    <a:pt x="0" y="192983"/>
                    <a:pt x="65405" y="0"/>
                    <a:pt x="146050" y="0"/>
                  </a:cubicBezTo>
                  <a:lnTo>
                    <a:pt x="5473954" y="0"/>
                  </a:lnTo>
                  <a:cubicBezTo>
                    <a:pt x="5554599" y="0"/>
                    <a:pt x="5620004" y="192983"/>
                    <a:pt x="5620004" y="430864"/>
                  </a:cubicBezTo>
                  <a:lnTo>
                    <a:pt x="5620004" y="2153529"/>
                  </a:lnTo>
                  <a:cubicBezTo>
                    <a:pt x="5620004" y="2391410"/>
                    <a:pt x="5554599" y="2584393"/>
                    <a:pt x="5473954" y="2584393"/>
                  </a:cubicBezTo>
                  <a:lnTo>
                    <a:pt x="146050" y="2584393"/>
                  </a:lnTo>
                  <a:cubicBezTo>
                    <a:pt x="65405" y="2584393"/>
                    <a:pt x="0" y="2391410"/>
                    <a:pt x="0" y="2153529"/>
                  </a:cubicBezTo>
                  <a:close/>
                </a:path>
              </a:pathLst>
            </a:custGeom>
            <a:solidFill>
              <a:srgbClr val="0070C0"/>
            </a:solidFill>
          </p:spPr>
        </p:sp>
        <p:sp>
          <p:nvSpPr>
            <p:cNvPr name="Freeform 37" id="37"/>
            <p:cNvSpPr/>
            <p:nvPr/>
          </p:nvSpPr>
          <p:spPr>
            <a:xfrm flipH="false" flipV="false" rot="0">
              <a:off x="0" y="0"/>
              <a:ext cx="5670804" cy="2741929"/>
            </a:xfrm>
            <a:custGeom>
              <a:avLst/>
              <a:gdLst/>
              <a:ahLst/>
              <a:cxnLst/>
              <a:rect r="r" b="b" t="t" l="l"/>
              <a:pathLst>
                <a:path h="2741929" w="5670804">
                  <a:moveTo>
                    <a:pt x="0" y="509632"/>
                  </a:moveTo>
                  <a:cubicBezTo>
                    <a:pt x="0" y="224490"/>
                    <a:pt x="77978" y="0"/>
                    <a:pt x="171450" y="0"/>
                  </a:cubicBezTo>
                  <a:lnTo>
                    <a:pt x="5499354" y="0"/>
                  </a:lnTo>
                  <a:lnTo>
                    <a:pt x="5499354" y="78768"/>
                  </a:lnTo>
                  <a:lnTo>
                    <a:pt x="5499354" y="0"/>
                  </a:lnTo>
                  <a:cubicBezTo>
                    <a:pt x="5592826" y="0"/>
                    <a:pt x="5670804" y="224490"/>
                    <a:pt x="5670804" y="509632"/>
                  </a:cubicBezTo>
                  <a:lnTo>
                    <a:pt x="5645404" y="509632"/>
                  </a:lnTo>
                  <a:lnTo>
                    <a:pt x="5670804" y="509632"/>
                  </a:lnTo>
                  <a:lnTo>
                    <a:pt x="5670804" y="2232297"/>
                  </a:lnTo>
                  <a:lnTo>
                    <a:pt x="5645404" y="2232297"/>
                  </a:lnTo>
                  <a:lnTo>
                    <a:pt x="5670804" y="2232297"/>
                  </a:lnTo>
                  <a:cubicBezTo>
                    <a:pt x="5670804" y="2517439"/>
                    <a:pt x="5592826" y="2741929"/>
                    <a:pt x="5499354" y="2741929"/>
                  </a:cubicBezTo>
                  <a:lnTo>
                    <a:pt x="5499354" y="2663161"/>
                  </a:lnTo>
                  <a:lnTo>
                    <a:pt x="5499354" y="2741929"/>
                  </a:lnTo>
                  <a:lnTo>
                    <a:pt x="171450" y="2741929"/>
                  </a:lnTo>
                  <a:lnTo>
                    <a:pt x="171450" y="2663161"/>
                  </a:lnTo>
                  <a:lnTo>
                    <a:pt x="171450" y="2741929"/>
                  </a:lnTo>
                  <a:cubicBezTo>
                    <a:pt x="77978" y="2741929"/>
                    <a:pt x="0" y="2517439"/>
                    <a:pt x="0" y="2232297"/>
                  </a:cubicBezTo>
                  <a:lnTo>
                    <a:pt x="0" y="509632"/>
                  </a:lnTo>
                  <a:lnTo>
                    <a:pt x="25400" y="509632"/>
                  </a:lnTo>
                  <a:lnTo>
                    <a:pt x="0" y="509632"/>
                  </a:lnTo>
                  <a:moveTo>
                    <a:pt x="50800" y="509632"/>
                  </a:moveTo>
                  <a:lnTo>
                    <a:pt x="50800" y="2232297"/>
                  </a:lnTo>
                  <a:lnTo>
                    <a:pt x="25400" y="2232297"/>
                  </a:lnTo>
                  <a:lnTo>
                    <a:pt x="50800" y="2232297"/>
                  </a:lnTo>
                  <a:cubicBezTo>
                    <a:pt x="50800" y="2422917"/>
                    <a:pt x="103632" y="2584392"/>
                    <a:pt x="171450" y="2584392"/>
                  </a:cubicBezTo>
                  <a:lnTo>
                    <a:pt x="5499354" y="2584392"/>
                  </a:lnTo>
                  <a:cubicBezTo>
                    <a:pt x="5567172" y="2584392"/>
                    <a:pt x="5620004" y="2423310"/>
                    <a:pt x="5620004" y="2232297"/>
                  </a:cubicBezTo>
                  <a:lnTo>
                    <a:pt x="5620004" y="509632"/>
                  </a:lnTo>
                  <a:cubicBezTo>
                    <a:pt x="5620004" y="319012"/>
                    <a:pt x="5567172" y="157537"/>
                    <a:pt x="5499354" y="157537"/>
                  </a:cubicBezTo>
                  <a:lnTo>
                    <a:pt x="171450" y="157537"/>
                  </a:lnTo>
                  <a:lnTo>
                    <a:pt x="171450" y="78768"/>
                  </a:lnTo>
                  <a:lnTo>
                    <a:pt x="171450" y="157537"/>
                  </a:lnTo>
                  <a:cubicBezTo>
                    <a:pt x="103632" y="157537"/>
                    <a:pt x="50800" y="318618"/>
                    <a:pt x="50800" y="509632"/>
                  </a:cubicBezTo>
                  <a:close/>
                </a:path>
              </a:pathLst>
            </a:custGeom>
            <a:solidFill>
              <a:srgbClr val="FFFFFF"/>
            </a:solidFill>
          </p:spPr>
        </p:sp>
        <p:sp>
          <p:nvSpPr>
            <p:cNvPr name="TextBox 38" id="38"/>
            <p:cNvSpPr txBox="true"/>
            <p:nvPr/>
          </p:nvSpPr>
          <p:spPr>
            <a:xfrm>
              <a:off x="0" y="-19050"/>
              <a:ext cx="5670802" cy="2760985"/>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Functional  </a:t>
              </a:r>
            </a:p>
          </p:txBody>
        </p:sp>
      </p:grpSp>
      <p:grpSp>
        <p:nvGrpSpPr>
          <p:cNvPr name="Group 39" id="39"/>
          <p:cNvGrpSpPr/>
          <p:nvPr/>
        </p:nvGrpSpPr>
        <p:grpSpPr>
          <a:xfrm rot="0">
            <a:off x="9850814" y="2024739"/>
            <a:ext cx="4253101" cy="2056451"/>
            <a:chOff x="0" y="0"/>
            <a:chExt cx="5670802" cy="2741935"/>
          </a:xfrm>
        </p:grpSpPr>
        <p:sp>
          <p:nvSpPr>
            <p:cNvPr name="Freeform 40" id="40"/>
            <p:cNvSpPr/>
            <p:nvPr/>
          </p:nvSpPr>
          <p:spPr>
            <a:xfrm flipH="false" flipV="false" rot="0">
              <a:off x="25400" y="78768"/>
              <a:ext cx="5620004" cy="2584392"/>
            </a:xfrm>
            <a:custGeom>
              <a:avLst/>
              <a:gdLst/>
              <a:ahLst/>
              <a:cxnLst/>
              <a:rect r="r" b="b" t="t" l="l"/>
              <a:pathLst>
                <a:path h="2584392" w="5620004">
                  <a:moveTo>
                    <a:pt x="0" y="430864"/>
                  </a:moveTo>
                  <a:cubicBezTo>
                    <a:pt x="0" y="192983"/>
                    <a:pt x="65405" y="0"/>
                    <a:pt x="146050" y="0"/>
                  </a:cubicBezTo>
                  <a:lnTo>
                    <a:pt x="5473954" y="0"/>
                  </a:lnTo>
                  <a:cubicBezTo>
                    <a:pt x="5554599" y="0"/>
                    <a:pt x="5620004" y="192983"/>
                    <a:pt x="5620004" y="430864"/>
                  </a:cubicBezTo>
                  <a:lnTo>
                    <a:pt x="5620004" y="2153529"/>
                  </a:lnTo>
                  <a:cubicBezTo>
                    <a:pt x="5620004" y="2391410"/>
                    <a:pt x="5554599" y="2584393"/>
                    <a:pt x="5473954" y="2584393"/>
                  </a:cubicBezTo>
                  <a:lnTo>
                    <a:pt x="146050" y="2584393"/>
                  </a:lnTo>
                  <a:cubicBezTo>
                    <a:pt x="65405" y="2584393"/>
                    <a:pt x="0" y="2391410"/>
                    <a:pt x="0" y="2153529"/>
                  </a:cubicBezTo>
                  <a:close/>
                </a:path>
              </a:pathLst>
            </a:custGeom>
            <a:solidFill>
              <a:srgbClr val="0070C0"/>
            </a:solidFill>
          </p:spPr>
        </p:sp>
        <p:sp>
          <p:nvSpPr>
            <p:cNvPr name="Freeform 41" id="41"/>
            <p:cNvSpPr/>
            <p:nvPr/>
          </p:nvSpPr>
          <p:spPr>
            <a:xfrm flipH="false" flipV="false" rot="0">
              <a:off x="0" y="0"/>
              <a:ext cx="5670804" cy="2741929"/>
            </a:xfrm>
            <a:custGeom>
              <a:avLst/>
              <a:gdLst/>
              <a:ahLst/>
              <a:cxnLst/>
              <a:rect r="r" b="b" t="t" l="l"/>
              <a:pathLst>
                <a:path h="2741929" w="5670804">
                  <a:moveTo>
                    <a:pt x="0" y="509632"/>
                  </a:moveTo>
                  <a:cubicBezTo>
                    <a:pt x="0" y="224490"/>
                    <a:pt x="77978" y="0"/>
                    <a:pt x="171450" y="0"/>
                  </a:cubicBezTo>
                  <a:lnTo>
                    <a:pt x="5499354" y="0"/>
                  </a:lnTo>
                  <a:lnTo>
                    <a:pt x="5499354" y="78768"/>
                  </a:lnTo>
                  <a:lnTo>
                    <a:pt x="5499354" y="0"/>
                  </a:lnTo>
                  <a:cubicBezTo>
                    <a:pt x="5592826" y="0"/>
                    <a:pt x="5670804" y="224490"/>
                    <a:pt x="5670804" y="509632"/>
                  </a:cubicBezTo>
                  <a:lnTo>
                    <a:pt x="5645404" y="509632"/>
                  </a:lnTo>
                  <a:lnTo>
                    <a:pt x="5670804" y="509632"/>
                  </a:lnTo>
                  <a:lnTo>
                    <a:pt x="5670804" y="2232297"/>
                  </a:lnTo>
                  <a:lnTo>
                    <a:pt x="5645404" y="2232297"/>
                  </a:lnTo>
                  <a:lnTo>
                    <a:pt x="5670804" y="2232297"/>
                  </a:lnTo>
                  <a:cubicBezTo>
                    <a:pt x="5670804" y="2517439"/>
                    <a:pt x="5592826" y="2741929"/>
                    <a:pt x="5499354" y="2741929"/>
                  </a:cubicBezTo>
                  <a:lnTo>
                    <a:pt x="5499354" y="2663161"/>
                  </a:lnTo>
                  <a:lnTo>
                    <a:pt x="5499354" y="2741929"/>
                  </a:lnTo>
                  <a:lnTo>
                    <a:pt x="171450" y="2741929"/>
                  </a:lnTo>
                  <a:lnTo>
                    <a:pt x="171450" y="2663161"/>
                  </a:lnTo>
                  <a:lnTo>
                    <a:pt x="171450" y="2741929"/>
                  </a:lnTo>
                  <a:cubicBezTo>
                    <a:pt x="77978" y="2741929"/>
                    <a:pt x="0" y="2517439"/>
                    <a:pt x="0" y="2232297"/>
                  </a:cubicBezTo>
                  <a:lnTo>
                    <a:pt x="0" y="509632"/>
                  </a:lnTo>
                  <a:lnTo>
                    <a:pt x="25400" y="509632"/>
                  </a:lnTo>
                  <a:lnTo>
                    <a:pt x="0" y="509632"/>
                  </a:lnTo>
                  <a:moveTo>
                    <a:pt x="50800" y="509632"/>
                  </a:moveTo>
                  <a:lnTo>
                    <a:pt x="50800" y="2232297"/>
                  </a:lnTo>
                  <a:lnTo>
                    <a:pt x="25400" y="2232297"/>
                  </a:lnTo>
                  <a:lnTo>
                    <a:pt x="50800" y="2232297"/>
                  </a:lnTo>
                  <a:cubicBezTo>
                    <a:pt x="50800" y="2422917"/>
                    <a:pt x="103632" y="2584392"/>
                    <a:pt x="171450" y="2584392"/>
                  </a:cubicBezTo>
                  <a:lnTo>
                    <a:pt x="5499354" y="2584392"/>
                  </a:lnTo>
                  <a:cubicBezTo>
                    <a:pt x="5567172" y="2584392"/>
                    <a:pt x="5620004" y="2423310"/>
                    <a:pt x="5620004" y="2232297"/>
                  </a:cubicBezTo>
                  <a:lnTo>
                    <a:pt x="5620004" y="509632"/>
                  </a:lnTo>
                  <a:cubicBezTo>
                    <a:pt x="5620004" y="319012"/>
                    <a:pt x="5567172" y="157537"/>
                    <a:pt x="5499354" y="157537"/>
                  </a:cubicBezTo>
                  <a:lnTo>
                    <a:pt x="171450" y="157537"/>
                  </a:lnTo>
                  <a:lnTo>
                    <a:pt x="171450" y="78768"/>
                  </a:lnTo>
                  <a:lnTo>
                    <a:pt x="171450" y="157537"/>
                  </a:lnTo>
                  <a:cubicBezTo>
                    <a:pt x="103632" y="157537"/>
                    <a:pt x="50800" y="318618"/>
                    <a:pt x="50800" y="509632"/>
                  </a:cubicBezTo>
                  <a:close/>
                </a:path>
              </a:pathLst>
            </a:custGeom>
            <a:solidFill>
              <a:srgbClr val="FFFFFF"/>
            </a:solidFill>
          </p:spPr>
        </p:sp>
        <p:sp>
          <p:nvSpPr>
            <p:cNvPr name="TextBox 42" id="42"/>
            <p:cNvSpPr txBox="true"/>
            <p:nvPr/>
          </p:nvSpPr>
          <p:spPr>
            <a:xfrm>
              <a:off x="0" y="-19050"/>
              <a:ext cx="5670802" cy="2760985"/>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Non Functional  </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604215" y="-921159"/>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WORK BREAKDOWN CHART </a:t>
              </a:r>
            </a:p>
          </p:txBody>
        </p:sp>
      </p:grpSp>
      <p:sp>
        <p:nvSpPr>
          <p:cNvPr name="Freeform 23" id="23" descr="A diagram of a company  Description automatically generated"/>
          <p:cNvSpPr/>
          <p:nvPr/>
        </p:nvSpPr>
        <p:spPr>
          <a:xfrm flipH="false" flipV="false" rot="0">
            <a:off x="781515" y="1974348"/>
            <a:ext cx="15786543" cy="7379025"/>
          </a:xfrm>
          <a:custGeom>
            <a:avLst/>
            <a:gdLst/>
            <a:ahLst/>
            <a:cxnLst/>
            <a:rect r="r" b="b" t="t" l="l"/>
            <a:pathLst>
              <a:path h="7379025" w="15786543">
                <a:moveTo>
                  <a:pt x="0" y="0"/>
                </a:moveTo>
                <a:lnTo>
                  <a:pt x="15786543" y="0"/>
                </a:lnTo>
                <a:lnTo>
                  <a:pt x="15786543" y="7379025"/>
                </a:lnTo>
                <a:lnTo>
                  <a:pt x="0" y="7379025"/>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3108537" y="746751"/>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REFERENCES</a:t>
              </a:r>
            </a:p>
          </p:txBody>
        </p:sp>
      </p:grpSp>
      <p:grpSp>
        <p:nvGrpSpPr>
          <p:cNvPr name="Group 23" id="23"/>
          <p:cNvGrpSpPr/>
          <p:nvPr/>
        </p:nvGrpSpPr>
        <p:grpSpPr>
          <a:xfrm rot="0">
            <a:off x="686646" y="2262293"/>
            <a:ext cx="16116300" cy="5216812"/>
            <a:chOff x="0" y="0"/>
            <a:chExt cx="21488400" cy="6955750"/>
          </a:xfrm>
        </p:grpSpPr>
        <p:sp>
          <p:nvSpPr>
            <p:cNvPr name="Freeform 24" id="24"/>
            <p:cNvSpPr/>
            <p:nvPr/>
          </p:nvSpPr>
          <p:spPr>
            <a:xfrm flipH="false" flipV="false" rot="0">
              <a:off x="0" y="0"/>
              <a:ext cx="21488400" cy="6955750"/>
            </a:xfrm>
            <a:custGeom>
              <a:avLst/>
              <a:gdLst/>
              <a:ahLst/>
              <a:cxnLst/>
              <a:rect r="r" b="b" t="t" l="l"/>
              <a:pathLst>
                <a:path h="6955750" w="21488400">
                  <a:moveTo>
                    <a:pt x="0" y="0"/>
                  </a:moveTo>
                  <a:lnTo>
                    <a:pt x="21488400" y="0"/>
                  </a:lnTo>
                  <a:lnTo>
                    <a:pt x="21488400" y="6955750"/>
                  </a:lnTo>
                  <a:lnTo>
                    <a:pt x="0" y="6955750"/>
                  </a:lnTo>
                  <a:close/>
                </a:path>
              </a:pathLst>
            </a:custGeom>
            <a:solidFill>
              <a:srgbClr val="000000">
                <a:alpha val="0"/>
              </a:srgbClr>
            </a:solidFill>
          </p:spPr>
        </p:sp>
        <p:sp>
          <p:nvSpPr>
            <p:cNvPr name="TextBox 25" id="25"/>
            <p:cNvSpPr txBox="true"/>
            <p:nvPr/>
          </p:nvSpPr>
          <p:spPr>
            <a:xfrm>
              <a:off x="0" y="-19050"/>
              <a:ext cx="21488400" cy="6974800"/>
            </a:xfrm>
            <a:prstGeom prst="rect">
              <a:avLst/>
            </a:prstGeom>
          </p:spPr>
          <p:txBody>
            <a:bodyPr anchor="t" rtlCol="false" tIns="0" lIns="0" bIns="0" rIns="0"/>
            <a:lstStyle/>
            <a:p>
              <a:pPr algn="l">
                <a:lnSpc>
                  <a:spcPts val="3240"/>
                </a:lnSpc>
              </a:pPr>
              <a:r>
                <a:rPr lang="en-US" sz="2700">
                  <a:solidFill>
                    <a:srgbClr val="333333"/>
                  </a:solidFill>
                  <a:latin typeface="Cambria"/>
                  <a:ea typeface="Cambria"/>
                  <a:cs typeface="Cambria"/>
                  <a:sym typeface="Cambria"/>
                </a:rPr>
                <a:t>[1] Employee Recognition, Task Performance, and OCB: Mediated and Moderated by Pride</a:t>
              </a:r>
              <a:r>
                <a:rPr lang="en-US" sz="2700">
                  <a:solidFill>
                    <a:srgbClr val="000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mdpi.com/2071-1050/14/3/1631"/>
                </a:rPr>
                <a:t>https://www.mdpi.com/2071-1050/14/3/1631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[2] The Key Strategies for Measuring Employee Performance in Companies: A Systematic Review(</a:t>
              </a:r>
              <a:r>
                <a:rPr lang="en-US" sz="2700" u="sng">
                  <a:solidFill>
                    <a:srgbClr val="F49100"/>
                  </a:solidFill>
                  <a:latin typeface="Cambria"/>
                  <a:ea typeface="Cambria"/>
                  <a:cs typeface="Cambria"/>
                  <a:sym typeface="Cambria"/>
                  <a:hlinkClick r:id="rId5" tooltip="https://www.researchgate.net/publication/367528681"/>
                </a:rPr>
                <a:t>https://www.researchgate.net/publication/367528681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[3] Role of Work Breaks in Well-Being and Performance(</a:t>
              </a:r>
              <a:r>
                <a:rPr lang="en-US" sz="2700" u="sng">
                  <a:solidFill>
                    <a:srgbClr val="F49100"/>
                  </a:solidFill>
                  <a:latin typeface="Cambria"/>
                  <a:ea typeface="Cambria"/>
                  <a:cs typeface="Cambria"/>
                  <a:sym typeface="Cambria"/>
                  <a:hlinkClick r:id="rId6" tooltip="https://www.researchgate.net/publication/361913348_"/>
                </a:rPr>
                <a:t>https://www.researchgate.net/publication/361913348_</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[4] Putting the System Into Performance Management Systems: A Review and Agenda for Performance Management Research(</a:t>
              </a:r>
              <a:r>
                <a:rPr lang="en-US" sz="2700" u="sng">
                  <a:solidFill>
                    <a:srgbClr val="F49100"/>
                  </a:solidFill>
                  <a:latin typeface="Cambria"/>
                  <a:ea typeface="Cambria"/>
                  <a:cs typeface="Cambria"/>
                  <a:sym typeface="Cambria"/>
                  <a:hlinkClick r:id="rId7" tooltip="https://www.researchgate.net/publication/323040479_"/>
                </a:rPr>
                <a:t>https://www.researchgate.net/publication/323040479_</a:t>
              </a:r>
              <a:r>
                <a:rPr lang="en-US" sz="2700">
                  <a:solidFill>
                    <a:srgbClr val="000000"/>
                  </a:solidFill>
                  <a:latin typeface="Cambria"/>
                  <a:ea typeface="Cambria"/>
                  <a:cs typeface="Cambria"/>
                  <a:sym typeface="Cambria"/>
                </a:rPr>
                <a:t> )</a:t>
              </a:r>
            </a:p>
            <a:p>
              <a:pPr algn="l">
                <a:lnSpc>
                  <a:spcPts val="3240"/>
                </a:lnSpc>
              </a:pPr>
              <a:r>
                <a:rPr lang="en-US" sz="2700">
                  <a:solidFill>
                    <a:srgbClr val="333333"/>
                  </a:solidFill>
                  <a:latin typeface="Cambria"/>
                  <a:ea typeface="Cambria"/>
                  <a:cs typeface="Cambria"/>
                  <a:sym typeface="Cambria"/>
                </a:rPr>
                <a:t>[5] Employee Recognition and Performance:A Field Experiment(</a:t>
              </a:r>
              <a:r>
                <a:rPr lang="en-US" sz="2700" u="sng">
                  <a:solidFill>
                    <a:srgbClr val="F49100"/>
                  </a:solidFill>
                  <a:latin typeface="Cambria"/>
                  <a:ea typeface="Cambria"/>
                  <a:cs typeface="Cambria"/>
                  <a:sym typeface="Cambria"/>
                  <a:hlinkClick r:id="rId8" tooltip="https://people.duke.edu/~dandan/webfiles/PapersPayoff/Scarcity_02June2015.pd"/>
                </a:rPr>
                <a:t>https://people.duke.edu/~dandan/webfiles/PapersPayoff/Scarcity_02June2015.pd</a:t>
              </a:r>
              <a:r>
                <a:rPr lang="en-US" sz="2700">
                  <a:solidFill>
                    <a:srgbClr val="333333"/>
                  </a:solidFill>
                  <a:latin typeface="Cambria"/>
                  <a:ea typeface="Cambria"/>
                  <a:cs typeface="Cambria"/>
                  <a:sym typeface="Cambria"/>
                </a:rPr>
                <a:t> )</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10015359"/>
            <a:ext cx="18288000" cy="271643"/>
            <a:chOff x="0" y="0"/>
            <a:chExt cx="24384000" cy="362190"/>
          </a:xfrm>
        </p:grpSpPr>
        <p:sp>
          <p:nvSpPr>
            <p:cNvPr name="Freeform 10" id="10"/>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1" id="11"/>
          <p:cNvGrpSpPr/>
          <p:nvPr/>
        </p:nvGrpSpPr>
        <p:grpSpPr>
          <a:xfrm rot="0">
            <a:off x="15182850" y="209550"/>
            <a:ext cx="3009900" cy="3467100"/>
            <a:chOff x="0" y="0"/>
            <a:chExt cx="4013200" cy="4622800"/>
          </a:xfrm>
        </p:grpSpPr>
        <p:sp>
          <p:nvSpPr>
            <p:cNvPr name="Freeform 12" id="12"/>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13" id="13"/>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4" id="14"/>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grpSp>
        <p:nvGrpSpPr>
          <p:cNvPr name="Group 15" id="15"/>
          <p:cNvGrpSpPr/>
          <p:nvPr/>
        </p:nvGrpSpPr>
        <p:grpSpPr>
          <a:xfrm rot="0">
            <a:off x="2162013" y="6859010"/>
            <a:ext cx="15544800" cy="2043112"/>
            <a:chOff x="0" y="0"/>
            <a:chExt cx="20726400" cy="2724150"/>
          </a:xfrm>
        </p:grpSpPr>
        <p:sp>
          <p:nvSpPr>
            <p:cNvPr name="Freeform 16" id="16"/>
            <p:cNvSpPr/>
            <p:nvPr/>
          </p:nvSpPr>
          <p:spPr>
            <a:xfrm flipH="false" flipV="false" rot="0">
              <a:off x="0" y="0"/>
              <a:ext cx="20726400" cy="2724150"/>
            </a:xfrm>
            <a:custGeom>
              <a:avLst/>
              <a:gdLst/>
              <a:ahLst/>
              <a:cxnLst/>
              <a:rect r="r" b="b" t="t" l="l"/>
              <a:pathLst>
                <a:path h="2724150" w="20726400">
                  <a:moveTo>
                    <a:pt x="0" y="0"/>
                  </a:moveTo>
                  <a:lnTo>
                    <a:pt x="20726400" y="0"/>
                  </a:lnTo>
                  <a:lnTo>
                    <a:pt x="20726400" y="2724150"/>
                  </a:lnTo>
                  <a:lnTo>
                    <a:pt x="0" y="2724150"/>
                  </a:lnTo>
                  <a:close/>
                </a:path>
              </a:pathLst>
            </a:custGeom>
            <a:solidFill>
              <a:srgbClr val="000000">
                <a:alpha val="0"/>
              </a:srgbClr>
            </a:solidFill>
          </p:spPr>
        </p:sp>
        <p:sp>
          <p:nvSpPr>
            <p:cNvPr name="TextBox 17" id="17"/>
            <p:cNvSpPr txBox="true"/>
            <p:nvPr/>
          </p:nvSpPr>
          <p:spPr>
            <a:xfrm>
              <a:off x="0" y="-28575"/>
              <a:ext cx="20726400" cy="2752725"/>
            </a:xfrm>
            <a:prstGeom prst="rect">
              <a:avLst/>
            </a:prstGeom>
          </p:spPr>
          <p:txBody>
            <a:bodyPr anchor="t" rtlCol="false" tIns="0" lIns="0" bIns="0" rIns="0"/>
            <a:lstStyle/>
            <a:p>
              <a:pPr algn="l">
                <a:lnSpc>
                  <a:spcPts val="7200"/>
                </a:lnSpc>
              </a:pPr>
              <a:r>
                <a:rPr lang="en-US" sz="6000" b="true">
                  <a:solidFill>
                    <a:srgbClr val="000000"/>
                  </a:solidFill>
                  <a:latin typeface="Arimo Bold"/>
                  <a:ea typeface="Arimo Bold"/>
                  <a:cs typeface="Arimo Bold"/>
                  <a:sym typeface="Arimo Bold"/>
                </a:rPr>
                <a:t>IT21031748 | Rathnayaka K.P.Y.N</a:t>
              </a:r>
            </a:p>
          </p:txBody>
        </p:sp>
      </p:grpSp>
      <p:grpSp>
        <p:nvGrpSpPr>
          <p:cNvPr name="Group 18" id="18"/>
          <p:cNvGrpSpPr/>
          <p:nvPr/>
        </p:nvGrpSpPr>
        <p:grpSpPr>
          <a:xfrm rot="0">
            <a:off x="2162013" y="6532304"/>
            <a:ext cx="15373350" cy="2725996"/>
            <a:chOff x="0" y="0"/>
            <a:chExt cx="20497800" cy="3634662"/>
          </a:xfrm>
        </p:grpSpPr>
        <p:sp>
          <p:nvSpPr>
            <p:cNvPr name="Freeform 19" id="19"/>
            <p:cNvSpPr/>
            <p:nvPr/>
          </p:nvSpPr>
          <p:spPr>
            <a:xfrm flipH="false" flipV="false" rot="0">
              <a:off x="0" y="0"/>
              <a:ext cx="20497800" cy="3634662"/>
            </a:xfrm>
            <a:custGeom>
              <a:avLst/>
              <a:gdLst/>
              <a:ahLst/>
              <a:cxnLst/>
              <a:rect r="r" b="b" t="t" l="l"/>
              <a:pathLst>
                <a:path h="3634662" w="20497800">
                  <a:moveTo>
                    <a:pt x="0" y="0"/>
                  </a:moveTo>
                  <a:lnTo>
                    <a:pt x="20497800" y="0"/>
                  </a:lnTo>
                  <a:lnTo>
                    <a:pt x="20497800" y="3634662"/>
                  </a:lnTo>
                  <a:lnTo>
                    <a:pt x="0" y="3634662"/>
                  </a:lnTo>
                  <a:close/>
                </a:path>
              </a:pathLst>
            </a:custGeom>
            <a:solidFill>
              <a:srgbClr val="000000">
                <a:alpha val="0"/>
              </a:srgbClr>
            </a:solidFill>
          </p:spPr>
        </p:sp>
        <p:sp>
          <p:nvSpPr>
            <p:cNvPr name="TextBox 20" id="20"/>
            <p:cNvSpPr txBox="true"/>
            <p:nvPr/>
          </p:nvSpPr>
          <p:spPr>
            <a:xfrm>
              <a:off x="0" y="-19050"/>
              <a:ext cx="20497800" cy="3653712"/>
            </a:xfrm>
            <a:prstGeom prst="rect">
              <a:avLst/>
            </a:prstGeom>
          </p:spPr>
          <p:txBody>
            <a:bodyPr anchor="b" rtlCol="false" tIns="0" lIns="0" bIns="0" rIns="0"/>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grpSp>
        <p:nvGrpSpPr>
          <p:cNvPr name="Group 21" id="21"/>
          <p:cNvGrpSpPr/>
          <p:nvPr/>
        </p:nvGrpSpPr>
        <p:grpSpPr>
          <a:xfrm rot="2431879">
            <a:off x="1953425" y="-2957497"/>
            <a:ext cx="1256822" cy="11851569"/>
            <a:chOff x="0" y="0"/>
            <a:chExt cx="1675762" cy="15802092"/>
          </a:xfrm>
        </p:grpSpPr>
        <p:sp>
          <p:nvSpPr>
            <p:cNvPr name="Freeform 22" id="22"/>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23" id="23"/>
          <p:cNvSpPr/>
          <p:nvPr/>
        </p:nvSpPr>
        <p:spPr>
          <a:xfrm flipH="false" flipV="false" rot="0">
            <a:off x="15068550" y="209550"/>
            <a:ext cx="3124200" cy="3600450"/>
          </a:xfrm>
          <a:custGeom>
            <a:avLst/>
            <a:gdLst/>
            <a:ahLst/>
            <a:cxnLst/>
            <a:rect r="r" b="b" t="t" l="l"/>
            <a:pathLst>
              <a:path h="3600450" w="3124200">
                <a:moveTo>
                  <a:pt x="0" y="0"/>
                </a:moveTo>
                <a:lnTo>
                  <a:pt x="3124200" y="0"/>
                </a:lnTo>
                <a:lnTo>
                  <a:pt x="3124200" y="3600450"/>
                </a:lnTo>
                <a:lnTo>
                  <a:pt x="0" y="3600450"/>
                </a:lnTo>
                <a:lnTo>
                  <a:pt x="0" y="0"/>
                </a:lnTo>
                <a:close/>
              </a:path>
            </a:pathLst>
          </a:custGeom>
          <a:blipFill>
            <a:blip r:embed="rId4"/>
            <a:stretch>
              <a:fillRect l="-132" t="0" r="-132"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3" id="3"/>
          <p:cNvGrpSpPr/>
          <p:nvPr/>
        </p:nvGrpSpPr>
        <p:grpSpPr>
          <a:xfrm rot="0">
            <a:off x="15430500" y="9805406"/>
            <a:ext cx="1600200" cy="415499"/>
            <a:chOff x="0" y="0"/>
            <a:chExt cx="2133600" cy="553998"/>
          </a:xfrm>
        </p:grpSpPr>
        <p:sp>
          <p:nvSpPr>
            <p:cNvPr name="Freeform 4" id="4"/>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5" id="5"/>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sp>
        <p:nvSpPr>
          <p:cNvPr name="Freeform 6" id="6"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Freeform 7" id="7" descr="A group of people sitting at a desk "/>
          <p:cNvSpPr/>
          <p:nvPr/>
        </p:nvSpPr>
        <p:spPr>
          <a:xfrm flipH="false" flipV="false" rot="0">
            <a:off x="-19050" y="5143501"/>
            <a:ext cx="18288000" cy="2741660"/>
          </a:xfrm>
          <a:custGeom>
            <a:avLst/>
            <a:gdLst/>
            <a:ahLst/>
            <a:cxnLst/>
            <a:rect r="r" b="b" t="t" l="l"/>
            <a:pathLst>
              <a:path h="2741660" w="18288000">
                <a:moveTo>
                  <a:pt x="0" y="0"/>
                </a:moveTo>
                <a:lnTo>
                  <a:pt x="18288000" y="0"/>
                </a:lnTo>
                <a:lnTo>
                  <a:pt x="18288000" y="2741660"/>
                </a:lnTo>
                <a:lnTo>
                  <a:pt x="0" y="2741660"/>
                </a:lnTo>
                <a:lnTo>
                  <a:pt x="0" y="0"/>
                </a:lnTo>
                <a:close/>
              </a:path>
            </a:pathLst>
          </a:custGeom>
          <a:blipFill>
            <a:blip r:embed="rId3"/>
            <a:stretch>
              <a:fillRect l="103" t="0" r="0" b="-37635"/>
            </a:stretch>
          </a:blipFill>
        </p:spPr>
      </p:sp>
      <p:grpSp>
        <p:nvGrpSpPr>
          <p:cNvPr name="Group 8" id="8"/>
          <p:cNvGrpSpPr/>
          <p:nvPr/>
        </p:nvGrpSpPr>
        <p:grpSpPr>
          <a:xfrm rot="0">
            <a:off x="0" y="4687075"/>
            <a:ext cx="18288000" cy="3341305"/>
            <a:chOff x="0" y="0"/>
            <a:chExt cx="24384000" cy="4455073"/>
          </a:xfrm>
        </p:grpSpPr>
        <p:sp>
          <p:nvSpPr>
            <p:cNvPr name="Freeform 9" id="9" descr="This is an image of a desk with laptop computers and people working."/>
            <p:cNvSpPr/>
            <p:nvPr/>
          </p:nvSpPr>
          <p:spPr>
            <a:xfrm flipH="false" flipV="false" rot="0">
              <a:off x="0" y="0"/>
              <a:ext cx="24384000" cy="4455095"/>
            </a:xfrm>
            <a:custGeom>
              <a:avLst/>
              <a:gdLst/>
              <a:ahLst/>
              <a:cxnLst/>
              <a:rect r="r" b="b" t="t" l="l"/>
              <a:pathLst>
                <a:path h="4455095" w="24384000">
                  <a:moveTo>
                    <a:pt x="0" y="0"/>
                  </a:moveTo>
                  <a:lnTo>
                    <a:pt x="24384000" y="0"/>
                  </a:lnTo>
                  <a:lnTo>
                    <a:pt x="24384000" y="4455095"/>
                  </a:lnTo>
                  <a:lnTo>
                    <a:pt x="0" y="4455095"/>
                  </a:lnTo>
                  <a:close/>
                </a:path>
              </a:pathLst>
            </a:custGeom>
            <a:gradFill rotWithShape="true">
              <a:gsLst>
                <a:gs pos="1000">
                  <a:srgbClr val="7CEFD8">
                    <a:alpha val="79000"/>
                  </a:srgbClr>
                </a:gs>
                <a:gs pos="61000">
                  <a:srgbClr val="6672E4">
                    <a:alpha val="84000"/>
                  </a:srgbClr>
                </a:gs>
                <a:gs pos="98000">
                  <a:srgbClr val="882BE5">
                    <a:alpha val="66000"/>
                  </a:srgbClr>
                </a:gs>
              </a:gsLst>
              <a:lin ang="5400000"/>
            </a:gradFill>
          </p:spPr>
        </p:sp>
      </p:grpSp>
      <p:grpSp>
        <p:nvGrpSpPr>
          <p:cNvPr name="Group 10" id="10"/>
          <p:cNvGrpSpPr/>
          <p:nvPr/>
        </p:nvGrpSpPr>
        <p:grpSpPr>
          <a:xfrm rot="0">
            <a:off x="2606721" y="7077209"/>
            <a:ext cx="359532" cy="261331"/>
            <a:chOff x="0" y="0"/>
            <a:chExt cx="479376" cy="348441"/>
          </a:xfrm>
        </p:grpSpPr>
        <p:sp>
          <p:nvSpPr>
            <p:cNvPr name="Freeform 11" id="11"/>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2" id="12"/>
          <p:cNvGrpSpPr/>
          <p:nvPr/>
        </p:nvGrpSpPr>
        <p:grpSpPr>
          <a:xfrm rot="0">
            <a:off x="2673633" y="7125845"/>
            <a:ext cx="225710" cy="164060"/>
            <a:chOff x="0" y="0"/>
            <a:chExt cx="300946" cy="218747"/>
          </a:xfrm>
        </p:grpSpPr>
        <p:sp>
          <p:nvSpPr>
            <p:cNvPr name="Freeform 13" id="13"/>
            <p:cNvSpPr/>
            <p:nvPr/>
          </p:nvSpPr>
          <p:spPr>
            <a:xfrm flipH="false" flipV="false" rot="0">
              <a:off x="0" y="0"/>
              <a:ext cx="300990" cy="218694"/>
            </a:xfrm>
            <a:custGeom>
              <a:avLst/>
              <a:gdLst/>
              <a:ahLst/>
              <a:cxnLst/>
              <a:rect r="r" b="b" t="t" l="l"/>
              <a:pathLst>
                <a:path h="218694" w="300990">
                  <a:moveTo>
                    <a:pt x="0" y="109347"/>
                  </a:moveTo>
                  <a:cubicBezTo>
                    <a:pt x="0" y="49022"/>
                    <a:pt x="67310" y="0"/>
                    <a:pt x="150495" y="0"/>
                  </a:cubicBezTo>
                  <a:cubicBezTo>
                    <a:pt x="233680" y="0"/>
                    <a:pt x="300990" y="49022"/>
                    <a:pt x="300990" y="109347"/>
                  </a:cubicBezTo>
                  <a:cubicBezTo>
                    <a:pt x="300990" y="169672"/>
                    <a:pt x="233680" y="218694"/>
                    <a:pt x="150495" y="218694"/>
                  </a:cubicBezTo>
                  <a:cubicBezTo>
                    <a:pt x="67310" y="218694"/>
                    <a:pt x="0" y="169799"/>
                    <a:pt x="0" y="109347"/>
                  </a:cubicBezTo>
                  <a:close/>
                </a:path>
              </a:pathLst>
            </a:custGeom>
            <a:solidFill>
              <a:srgbClr val="8335E5"/>
            </a:solidFill>
          </p:spPr>
        </p:sp>
      </p:grpSp>
      <p:grpSp>
        <p:nvGrpSpPr>
          <p:cNvPr name="Group 14" id="14"/>
          <p:cNvGrpSpPr/>
          <p:nvPr/>
        </p:nvGrpSpPr>
        <p:grpSpPr>
          <a:xfrm rot="0">
            <a:off x="7524510" y="5927240"/>
            <a:ext cx="359532" cy="261331"/>
            <a:chOff x="0" y="0"/>
            <a:chExt cx="479376" cy="348441"/>
          </a:xfrm>
        </p:grpSpPr>
        <p:sp>
          <p:nvSpPr>
            <p:cNvPr name="Freeform 15" id="15"/>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6" id="16"/>
          <p:cNvGrpSpPr/>
          <p:nvPr/>
        </p:nvGrpSpPr>
        <p:grpSpPr>
          <a:xfrm rot="0">
            <a:off x="12165176" y="6586008"/>
            <a:ext cx="359532" cy="261331"/>
            <a:chOff x="0" y="0"/>
            <a:chExt cx="479376" cy="348441"/>
          </a:xfrm>
        </p:grpSpPr>
        <p:sp>
          <p:nvSpPr>
            <p:cNvPr name="Freeform 17" id="17"/>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8" id="18"/>
          <p:cNvGrpSpPr/>
          <p:nvPr/>
        </p:nvGrpSpPr>
        <p:grpSpPr>
          <a:xfrm rot="0">
            <a:off x="12232088" y="6634644"/>
            <a:ext cx="225710" cy="164060"/>
            <a:chOff x="0" y="0"/>
            <a:chExt cx="300946" cy="218747"/>
          </a:xfrm>
        </p:grpSpPr>
        <p:sp>
          <p:nvSpPr>
            <p:cNvPr name="Freeform 19" id="19"/>
            <p:cNvSpPr/>
            <p:nvPr/>
          </p:nvSpPr>
          <p:spPr>
            <a:xfrm flipH="false" flipV="false" rot="0">
              <a:off x="0" y="0"/>
              <a:ext cx="300990" cy="218694"/>
            </a:xfrm>
            <a:custGeom>
              <a:avLst/>
              <a:gdLst/>
              <a:ahLst/>
              <a:cxnLst/>
              <a:rect r="r" b="b" t="t" l="l"/>
              <a:pathLst>
                <a:path h="218694" w="300990">
                  <a:moveTo>
                    <a:pt x="0" y="109347"/>
                  </a:moveTo>
                  <a:cubicBezTo>
                    <a:pt x="0" y="49022"/>
                    <a:pt x="67310" y="0"/>
                    <a:pt x="150495" y="0"/>
                  </a:cubicBezTo>
                  <a:cubicBezTo>
                    <a:pt x="233680" y="0"/>
                    <a:pt x="300990" y="49022"/>
                    <a:pt x="300990" y="109347"/>
                  </a:cubicBezTo>
                  <a:cubicBezTo>
                    <a:pt x="300990" y="169672"/>
                    <a:pt x="233680" y="218694"/>
                    <a:pt x="150495" y="218694"/>
                  </a:cubicBezTo>
                  <a:cubicBezTo>
                    <a:pt x="67310" y="218694"/>
                    <a:pt x="0" y="169799"/>
                    <a:pt x="0" y="109347"/>
                  </a:cubicBezTo>
                  <a:close/>
                </a:path>
              </a:pathLst>
            </a:custGeom>
            <a:solidFill>
              <a:srgbClr val="8335E5"/>
            </a:solidFill>
          </p:spPr>
        </p:sp>
      </p:grpSp>
      <p:sp>
        <p:nvSpPr>
          <p:cNvPr name="Freeform 20" id="20"/>
          <p:cNvSpPr/>
          <p:nvPr/>
        </p:nvSpPr>
        <p:spPr>
          <a:xfrm flipH="false" flipV="false" rot="0">
            <a:off x="14779107" y="5743044"/>
            <a:ext cx="2204890" cy="1602655"/>
          </a:xfrm>
          <a:custGeom>
            <a:avLst/>
            <a:gdLst/>
            <a:ahLst/>
            <a:cxnLst/>
            <a:rect r="r" b="b" t="t" l="l"/>
            <a:pathLst>
              <a:path h="1602655" w="2204890">
                <a:moveTo>
                  <a:pt x="0" y="0"/>
                </a:moveTo>
                <a:lnTo>
                  <a:pt x="2204891" y="0"/>
                </a:lnTo>
                <a:lnTo>
                  <a:pt x="2204891" y="1602655"/>
                </a:lnTo>
                <a:lnTo>
                  <a:pt x="0" y="160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4612504" y="3850564"/>
            <a:ext cx="3552632" cy="553998"/>
            <a:chOff x="0" y="0"/>
            <a:chExt cx="4736842" cy="738664"/>
          </a:xfrm>
        </p:grpSpPr>
        <p:sp>
          <p:nvSpPr>
            <p:cNvPr name="Freeform 22" id="22"/>
            <p:cNvSpPr/>
            <p:nvPr/>
          </p:nvSpPr>
          <p:spPr>
            <a:xfrm flipH="false" flipV="false" rot="0">
              <a:off x="0" y="0"/>
              <a:ext cx="4736842" cy="738664"/>
            </a:xfrm>
            <a:custGeom>
              <a:avLst/>
              <a:gdLst/>
              <a:ahLst/>
              <a:cxnLst/>
              <a:rect r="r" b="b" t="t" l="l"/>
              <a:pathLst>
                <a:path h="738664" w="4736842">
                  <a:moveTo>
                    <a:pt x="0" y="0"/>
                  </a:moveTo>
                  <a:lnTo>
                    <a:pt x="4736842" y="0"/>
                  </a:lnTo>
                  <a:lnTo>
                    <a:pt x="4736842" y="738664"/>
                  </a:lnTo>
                  <a:lnTo>
                    <a:pt x="0" y="738664"/>
                  </a:lnTo>
                  <a:close/>
                </a:path>
              </a:pathLst>
            </a:custGeom>
            <a:solidFill>
              <a:srgbClr val="000000">
                <a:alpha val="0"/>
              </a:srgbClr>
            </a:solidFill>
          </p:spPr>
        </p:sp>
        <p:sp>
          <p:nvSpPr>
            <p:cNvPr name="TextBox 23" id="23"/>
            <p:cNvSpPr txBox="true"/>
            <p:nvPr/>
          </p:nvSpPr>
          <p:spPr>
            <a:xfrm>
              <a:off x="0" y="-19050"/>
              <a:ext cx="4736842" cy="757714"/>
            </a:xfrm>
            <a:prstGeom prst="rect">
              <a:avLst/>
            </a:prstGeom>
          </p:spPr>
          <p:txBody>
            <a:bodyPr anchor="t" rtlCol="false" tIns="0" lIns="0" bIns="0" rIns="0"/>
            <a:lstStyle/>
            <a:p>
              <a:pPr algn="ctr">
                <a:lnSpc>
                  <a:spcPts val="3240"/>
                </a:lnSpc>
              </a:pPr>
              <a:r>
                <a:rPr lang="en-US" sz="2700">
                  <a:solidFill>
                    <a:srgbClr val="000000"/>
                  </a:solidFill>
                  <a:latin typeface="Cambria"/>
                  <a:ea typeface="Cambria"/>
                  <a:cs typeface="Cambria"/>
                  <a:sym typeface="Cambria"/>
                </a:rPr>
                <a:t>Supervisor</a:t>
              </a:r>
            </a:p>
          </p:txBody>
        </p:sp>
      </p:grpSp>
      <p:grpSp>
        <p:nvGrpSpPr>
          <p:cNvPr name="Group 24" id="24"/>
          <p:cNvGrpSpPr/>
          <p:nvPr/>
        </p:nvGrpSpPr>
        <p:grpSpPr>
          <a:xfrm rot="0">
            <a:off x="4201884" y="3313720"/>
            <a:ext cx="4132479" cy="1980251"/>
            <a:chOff x="0" y="0"/>
            <a:chExt cx="5509972" cy="2640335"/>
          </a:xfrm>
        </p:grpSpPr>
        <p:sp>
          <p:nvSpPr>
            <p:cNvPr name="Freeform 25" id="25"/>
            <p:cNvSpPr/>
            <p:nvPr/>
          </p:nvSpPr>
          <p:spPr>
            <a:xfrm flipH="false" flipV="false" rot="0">
              <a:off x="0" y="0"/>
              <a:ext cx="5509972" cy="2640335"/>
            </a:xfrm>
            <a:custGeom>
              <a:avLst/>
              <a:gdLst/>
              <a:ahLst/>
              <a:cxnLst/>
              <a:rect r="r" b="b" t="t" l="l"/>
              <a:pathLst>
                <a:path h="2640335" w="5509972">
                  <a:moveTo>
                    <a:pt x="0" y="0"/>
                  </a:moveTo>
                  <a:lnTo>
                    <a:pt x="5509972" y="0"/>
                  </a:lnTo>
                  <a:lnTo>
                    <a:pt x="5509972" y="2640335"/>
                  </a:lnTo>
                  <a:lnTo>
                    <a:pt x="0" y="2640335"/>
                  </a:lnTo>
                  <a:close/>
                </a:path>
              </a:pathLst>
            </a:custGeom>
            <a:solidFill>
              <a:srgbClr val="000000">
                <a:alpha val="0"/>
              </a:srgbClr>
            </a:solidFill>
          </p:spPr>
        </p:sp>
        <p:sp>
          <p:nvSpPr>
            <p:cNvPr name="TextBox 26" id="26"/>
            <p:cNvSpPr txBox="true"/>
            <p:nvPr/>
          </p:nvSpPr>
          <p:spPr>
            <a:xfrm>
              <a:off x="0" y="-19050"/>
              <a:ext cx="5509972" cy="2659385"/>
            </a:xfrm>
            <a:prstGeom prst="rect">
              <a:avLst/>
            </a:prstGeom>
          </p:spPr>
          <p:txBody>
            <a:bodyPr anchor="t" rtlCol="false" tIns="0" lIns="0" bIns="0" rIns="0"/>
            <a:lstStyle/>
            <a:p>
              <a:pPr algn="ctr">
                <a:lnSpc>
                  <a:spcPts val="3240"/>
                </a:lnSpc>
              </a:pPr>
              <a:r>
                <a:rPr lang="en-US" sz="2700">
                  <a:solidFill>
                    <a:srgbClr val="404040"/>
                  </a:solidFill>
                  <a:latin typeface="Cambria"/>
                  <a:ea typeface="Cambria"/>
                  <a:cs typeface="Cambria"/>
                  <a:sym typeface="Cambria"/>
                </a:rPr>
                <a:t>Mr. Uditha Dharmakeerthi</a:t>
              </a:r>
            </a:p>
          </p:txBody>
        </p:sp>
      </p:grpSp>
      <p:grpSp>
        <p:nvGrpSpPr>
          <p:cNvPr name="Group 27" id="27"/>
          <p:cNvGrpSpPr/>
          <p:nvPr/>
        </p:nvGrpSpPr>
        <p:grpSpPr>
          <a:xfrm rot="0">
            <a:off x="10122867" y="3849348"/>
            <a:ext cx="3552631" cy="553998"/>
            <a:chOff x="0" y="0"/>
            <a:chExt cx="4736842" cy="738664"/>
          </a:xfrm>
        </p:grpSpPr>
        <p:sp>
          <p:nvSpPr>
            <p:cNvPr name="Freeform 28" id="28"/>
            <p:cNvSpPr/>
            <p:nvPr/>
          </p:nvSpPr>
          <p:spPr>
            <a:xfrm flipH="false" flipV="false" rot="0">
              <a:off x="0" y="0"/>
              <a:ext cx="4736842" cy="738664"/>
            </a:xfrm>
            <a:custGeom>
              <a:avLst/>
              <a:gdLst/>
              <a:ahLst/>
              <a:cxnLst/>
              <a:rect r="r" b="b" t="t" l="l"/>
              <a:pathLst>
                <a:path h="738664" w="4736842">
                  <a:moveTo>
                    <a:pt x="0" y="0"/>
                  </a:moveTo>
                  <a:lnTo>
                    <a:pt x="4736842" y="0"/>
                  </a:lnTo>
                  <a:lnTo>
                    <a:pt x="4736842" y="738664"/>
                  </a:lnTo>
                  <a:lnTo>
                    <a:pt x="0" y="738664"/>
                  </a:lnTo>
                  <a:close/>
                </a:path>
              </a:pathLst>
            </a:custGeom>
            <a:solidFill>
              <a:srgbClr val="000000">
                <a:alpha val="0"/>
              </a:srgbClr>
            </a:solidFill>
          </p:spPr>
        </p:sp>
        <p:sp>
          <p:nvSpPr>
            <p:cNvPr name="TextBox 29" id="29"/>
            <p:cNvSpPr txBox="true"/>
            <p:nvPr/>
          </p:nvSpPr>
          <p:spPr>
            <a:xfrm>
              <a:off x="0" y="-19050"/>
              <a:ext cx="4736842" cy="757714"/>
            </a:xfrm>
            <a:prstGeom prst="rect">
              <a:avLst/>
            </a:prstGeom>
          </p:spPr>
          <p:txBody>
            <a:bodyPr anchor="t" rtlCol="false" tIns="0" lIns="0" bIns="0" rIns="0"/>
            <a:lstStyle/>
            <a:p>
              <a:pPr algn="ctr">
                <a:lnSpc>
                  <a:spcPts val="3240"/>
                </a:lnSpc>
              </a:pPr>
              <a:r>
                <a:rPr lang="en-US" sz="2700">
                  <a:solidFill>
                    <a:srgbClr val="000000"/>
                  </a:solidFill>
                  <a:latin typeface="Cambria"/>
                  <a:ea typeface="Cambria"/>
                  <a:cs typeface="Cambria"/>
                  <a:sym typeface="Cambria"/>
                </a:rPr>
                <a:t>Co-Supervisor</a:t>
              </a:r>
            </a:p>
          </p:txBody>
        </p:sp>
      </p:grpSp>
      <p:grpSp>
        <p:nvGrpSpPr>
          <p:cNvPr name="Group 30" id="30"/>
          <p:cNvGrpSpPr/>
          <p:nvPr/>
        </p:nvGrpSpPr>
        <p:grpSpPr>
          <a:xfrm rot="0">
            <a:off x="10182799" y="3313720"/>
            <a:ext cx="3432768" cy="1980251"/>
            <a:chOff x="0" y="0"/>
            <a:chExt cx="4577024" cy="2640335"/>
          </a:xfrm>
        </p:grpSpPr>
        <p:sp>
          <p:nvSpPr>
            <p:cNvPr name="Freeform 31" id="31"/>
            <p:cNvSpPr/>
            <p:nvPr/>
          </p:nvSpPr>
          <p:spPr>
            <a:xfrm flipH="false" flipV="false" rot="0">
              <a:off x="0" y="0"/>
              <a:ext cx="4577024" cy="2640335"/>
            </a:xfrm>
            <a:custGeom>
              <a:avLst/>
              <a:gdLst/>
              <a:ahLst/>
              <a:cxnLst/>
              <a:rect r="r" b="b" t="t" l="l"/>
              <a:pathLst>
                <a:path h="2640335" w="4577024">
                  <a:moveTo>
                    <a:pt x="0" y="0"/>
                  </a:moveTo>
                  <a:lnTo>
                    <a:pt x="4577024" y="0"/>
                  </a:lnTo>
                  <a:lnTo>
                    <a:pt x="4577024" y="2640335"/>
                  </a:lnTo>
                  <a:lnTo>
                    <a:pt x="0" y="2640335"/>
                  </a:lnTo>
                  <a:close/>
                </a:path>
              </a:pathLst>
            </a:custGeom>
            <a:solidFill>
              <a:srgbClr val="000000">
                <a:alpha val="0"/>
              </a:srgbClr>
            </a:solidFill>
          </p:spPr>
        </p:sp>
        <p:sp>
          <p:nvSpPr>
            <p:cNvPr name="TextBox 32" id="32"/>
            <p:cNvSpPr txBox="true"/>
            <p:nvPr/>
          </p:nvSpPr>
          <p:spPr>
            <a:xfrm>
              <a:off x="0" y="-19050"/>
              <a:ext cx="4577024" cy="2659385"/>
            </a:xfrm>
            <a:prstGeom prst="rect">
              <a:avLst/>
            </a:prstGeom>
          </p:spPr>
          <p:txBody>
            <a:bodyPr anchor="t" rtlCol="false" tIns="0" lIns="0" bIns="0" rIns="0"/>
            <a:lstStyle/>
            <a:p>
              <a:pPr algn="ctr">
                <a:lnSpc>
                  <a:spcPts val="3240"/>
                </a:lnSpc>
              </a:pPr>
              <a:r>
                <a:rPr lang="en-US" sz="2700">
                  <a:solidFill>
                    <a:srgbClr val="404040"/>
                  </a:solidFill>
                  <a:latin typeface="Cambria"/>
                  <a:ea typeface="Cambria"/>
                  <a:cs typeface="Cambria"/>
                  <a:sym typeface="Cambria"/>
                </a:rPr>
                <a:t>Mr. Amila Senarathne</a:t>
              </a:r>
            </a:p>
          </p:txBody>
        </p:sp>
      </p:grpSp>
      <p:sp>
        <p:nvSpPr>
          <p:cNvPr name="Freeform 33" id="33"/>
          <p:cNvSpPr/>
          <p:nvPr/>
        </p:nvSpPr>
        <p:spPr>
          <a:xfrm flipH="false" flipV="false" rot="0">
            <a:off x="5056192" y="1229848"/>
            <a:ext cx="2423862" cy="2629329"/>
          </a:xfrm>
          <a:custGeom>
            <a:avLst/>
            <a:gdLst/>
            <a:ahLst/>
            <a:cxnLst/>
            <a:rect r="r" b="b" t="t" l="l"/>
            <a:pathLst>
              <a:path h="2629329" w="2423862">
                <a:moveTo>
                  <a:pt x="0" y="0"/>
                </a:moveTo>
                <a:lnTo>
                  <a:pt x="2423863" y="0"/>
                </a:lnTo>
                <a:lnTo>
                  <a:pt x="2423863" y="2629329"/>
                </a:lnTo>
                <a:lnTo>
                  <a:pt x="0" y="2629329"/>
                </a:lnTo>
                <a:lnTo>
                  <a:pt x="0" y="0"/>
                </a:lnTo>
                <a:close/>
              </a:path>
            </a:pathLst>
          </a:custGeom>
          <a:blipFill>
            <a:blip r:embed="rId6"/>
            <a:stretch>
              <a:fillRect l="0" t="0" r="0" b="-319"/>
            </a:stretch>
          </a:blipFill>
        </p:spPr>
      </p:sp>
      <p:sp>
        <p:nvSpPr>
          <p:cNvPr name="Freeform 34" id="34"/>
          <p:cNvSpPr/>
          <p:nvPr/>
        </p:nvSpPr>
        <p:spPr>
          <a:xfrm flipH="false" flipV="false" rot="0">
            <a:off x="10543810" y="1219008"/>
            <a:ext cx="2624580" cy="2624580"/>
          </a:xfrm>
          <a:custGeom>
            <a:avLst/>
            <a:gdLst/>
            <a:ahLst/>
            <a:cxnLst/>
            <a:rect r="r" b="b" t="t" l="l"/>
            <a:pathLst>
              <a:path h="2624580" w="2624580">
                <a:moveTo>
                  <a:pt x="0" y="0"/>
                </a:moveTo>
                <a:lnTo>
                  <a:pt x="2624580" y="0"/>
                </a:lnTo>
                <a:lnTo>
                  <a:pt x="2624580" y="2624580"/>
                </a:lnTo>
                <a:lnTo>
                  <a:pt x="0" y="2624580"/>
                </a:lnTo>
                <a:lnTo>
                  <a:pt x="0" y="0"/>
                </a:lnTo>
                <a:close/>
              </a:path>
            </a:pathLst>
          </a:custGeom>
          <a:blipFill>
            <a:blip r:embed="rId7"/>
            <a:stretch>
              <a:fillRect l="0" t="0" r="0" b="0"/>
            </a:stretch>
          </a:blipFill>
        </p:spPr>
      </p:sp>
      <p:sp>
        <p:nvSpPr>
          <p:cNvPr name="Freeform 35" id="35"/>
          <p:cNvSpPr/>
          <p:nvPr/>
        </p:nvSpPr>
        <p:spPr>
          <a:xfrm flipH="false" flipV="false" rot="0">
            <a:off x="615146" y="4905402"/>
            <a:ext cx="2761152" cy="2904652"/>
          </a:xfrm>
          <a:custGeom>
            <a:avLst/>
            <a:gdLst/>
            <a:ahLst/>
            <a:cxnLst/>
            <a:rect r="r" b="b" t="t" l="l"/>
            <a:pathLst>
              <a:path h="2904652" w="2761152">
                <a:moveTo>
                  <a:pt x="0" y="0"/>
                </a:moveTo>
                <a:lnTo>
                  <a:pt x="2761152" y="0"/>
                </a:lnTo>
                <a:lnTo>
                  <a:pt x="2761152" y="2904652"/>
                </a:lnTo>
                <a:lnTo>
                  <a:pt x="0" y="2904652"/>
                </a:lnTo>
                <a:lnTo>
                  <a:pt x="0" y="0"/>
                </a:lnTo>
                <a:close/>
              </a:path>
            </a:pathLst>
          </a:custGeom>
          <a:blipFill>
            <a:blip r:embed="rId8"/>
            <a:stretch>
              <a:fillRect l="0" t="-11109" r="0" b="-11109"/>
            </a:stretch>
          </a:blipFill>
        </p:spPr>
      </p:sp>
      <p:sp>
        <p:nvSpPr>
          <p:cNvPr name="Freeform 36" id="36"/>
          <p:cNvSpPr/>
          <p:nvPr/>
        </p:nvSpPr>
        <p:spPr>
          <a:xfrm flipH="false" flipV="false" rot="0">
            <a:off x="5258331" y="4892338"/>
            <a:ext cx="2906805" cy="2992823"/>
          </a:xfrm>
          <a:custGeom>
            <a:avLst/>
            <a:gdLst/>
            <a:ahLst/>
            <a:cxnLst/>
            <a:rect r="r" b="b" t="t" l="l"/>
            <a:pathLst>
              <a:path h="2992823" w="2906805">
                <a:moveTo>
                  <a:pt x="0" y="0"/>
                </a:moveTo>
                <a:lnTo>
                  <a:pt x="2906805" y="0"/>
                </a:lnTo>
                <a:lnTo>
                  <a:pt x="2906805" y="2992823"/>
                </a:lnTo>
                <a:lnTo>
                  <a:pt x="0" y="2992823"/>
                </a:lnTo>
                <a:lnTo>
                  <a:pt x="0" y="0"/>
                </a:lnTo>
                <a:close/>
              </a:path>
            </a:pathLst>
          </a:custGeom>
          <a:blipFill>
            <a:blip r:embed="rId9"/>
            <a:stretch>
              <a:fillRect l="0" t="-70" r="0" b="-70"/>
            </a:stretch>
          </a:blipFill>
        </p:spPr>
      </p:sp>
      <p:sp>
        <p:nvSpPr>
          <p:cNvPr name="Freeform 37" id="37"/>
          <p:cNvSpPr/>
          <p:nvPr/>
        </p:nvSpPr>
        <p:spPr>
          <a:xfrm flipH="false" flipV="false" rot="0">
            <a:off x="10007217" y="4777141"/>
            <a:ext cx="3161173" cy="3161174"/>
          </a:xfrm>
          <a:custGeom>
            <a:avLst/>
            <a:gdLst/>
            <a:ahLst/>
            <a:cxnLst/>
            <a:rect r="r" b="b" t="t" l="l"/>
            <a:pathLst>
              <a:path h="3161174" w="3161173">
                <a:moveTo>
                  <a:pt x="0" y="0"/>
                </a:moveTo>
                <a:lnTo>
                  <a:pt x="3161173" y="0"/>
                </a:lnTo>
                <a:lnTo>
                  <a:pt x="3161173" y="3161174"/>
                </a:lnTo>
                <a:lnTo>
                  <a:pt x="0" y="3161174"/>
                </a:lnTo>
                <a:lnTo>
                  <a:pt x="0" y="0"/>
                </a:lnTo>
                <a:close/>
              </a:path>
            </a:pathLst>
          </a:custGeom>
          <a:blipFill>
            <a:blip r:embed="rId10"/>
            <a:stretch>
              <a:fillRect l="0" t="0" r="0" b="0"/>
            </a:stretch>
          </a:blipFill>
        </p:spPr>
      </p:sp>
      <p:sp>
        <p:nvSpPr>
          <p:cNvPr name="Freeform 38" id="38"/>
          <p:cNvSpPr/>
          <p:nvPr/>
        </p:nvSpPr>
        <p:spPr>
          <a:xfrm flipH="false" flipV="false" rot="0">
            <a:off x="14993840" y="4892338"/>
            <a:ext cx="2927915" cy="3032895"/>
          </a:xfrm>
          <a:custGeom>
            <a:avLst/>
            <a:gdLst/>
            <a:ahLst/>
            <a:cxnLst/>
            <a:rect r="r" b="b" t="t" l="l"/>
            <a:pathLst>
              <a:path h="3032895" w="2927915">
                <a:moveTo>
                  <a:pt x="0" y="0"/>
                </a:moveTo>
                <a:lnTo>
                  <a:pt x="2927914" y="0"/>
                </a:lnTo>
                <a:lnTo>
                  <a:pt x="2927914" y="3032895"/>
                </a:lnTo>
                <a:lnTo>
                  <a:pt x="0" y="3032895"/>
                </a:lnTo>
                <a:lnTo>
                  <a:pt x="0" y="0"/>
                </a:lnTo>
                <a:close/>
              </a:path>
            </a:pathLst>
          </a:custGeom>
          <a:blipFill>
            <a:blip r:embed="rId11"/>
            <a:stretch>
              <a:fillRect l="0" t="-12942" r="0" b="-12942"/>
            </a:stretch>
          </a:blipFill>
        </p:spPr>
      </p:sp>
      <p:sp>
        <p:nvSpPr>
          <p:cNvPr name="TextBox 39" id="39"/>
          <p:cNvSpPr txBox="true"/>
          <p:nvPr/>
        </p:nvSpPr>
        <p:spPr>
          <a:xfrm rot="0">
            <a:off x="615146" y="200025"/>
            <a:ext cx="3191470" cy="828675"/>
          </a:xfrm>
          <a:prstGeom prst="rect">
            <a:avLst/>
          </a:prstGeom>
        </p:spPr>
        <p:txBody>
          <a:bodyPr anchor="t" rtlCol="false" tIns="0" lIns="0" bIns="0" rIns="0">
            <a:spAutoFit/>
          </a:bodyPr>
          <a:lstStyle/>
          <a:p>
            <a:pPr algn="ctr">
              <a:lnSpc>
                <a:spcPts val="6599"/>
              </a:lnSpc>
              <a:spcBef>
                <a:spcPct val="0"/>
              </a:spcBef>
            </a:pPr>
            <a:r>
              <a:rPr lang="en-US" b="true" sz="5499">
                <a:solidFill>
                  <a:srgbClr val="002060"/>
                </a:solidFill>
                <a:latin typeface="Cambria Bold"/>
                <a:ea typeface="Cambria Bold"/>
                <a:cs typeface="Cambria Bold"/>
                <a:sym typeface="Cambria Bold"/>
              </a:rPr>
              <a:t>Our Team</a:t>
            </a:r>
          </a:p>
        </p:txBody>
      </p:sp>
      <p:grpSp>
        <p:nvGrpSpPr>
          <p:cNvPr name="Group 40" id="40"/>
          <p:cNvGrpSpPr/>
          <p:nvPr/>
        </p:nvGrpSpPr>
        <p:grpSpPr>
          <a:xfrm rot="0">
            <a:off x="17611771" y="8914888"/>
            <a:ext cx="1020987" cy="1980251"/>
            <a:chOff x="0" y="0"/>
            <a:chExt cx="1361316" cy="2640335"/>
          </a:xfrm>
        </p:grpSpPr>
        <p:sp>
          <p:nvSpPr>
            <p:cNvPr name="Freeform 41" id="41"/>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2" id="42"/>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3</a:t>
              </a:r>
            </a:p>
          </p:txBody>
        </p:sp>
      </p:grpSp>
      <p:sp>
        <p:nvSpPr>
          <p:cNvPr name="TextBox 43" id="43"/>
          <p:cNvSpPr txBox="true"/>
          <p:nvPr/>
        </p:nvSpPr>
        <p:spPr>
          <a:xfrm rot="0">
            <a:off x="281957" y="8352230"/>
            <a:ext cx="3524659" cy="42862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Cambria"/>
                <a:ea typeface="Cambria"/>
                <a:cs typeface="Cambria"/>
                <a:sym typeface="Cambria"/>
              </a:rPr>
              <a:t>Ellewela A.V.H</a:t>
            </a:r>
          </a:p>
        </p:txBody>
      </p:sp>
      <p:grpSp>
        <p:nvGrpSpPr>
          <p:cNvPr name="Group 44" id="44"/>
          <p:cNvGrpSpPr/>
          <p:nvPr/>
        </p:nvGrpSpPr>
        <p:grpSpPr>
          <a:xfrm rot="0">
            <a:off x="4645494" y="7480964"/>
            <a:ext cx="4132479" cy="1980251"/>
            <a:chOff x="0" y="0"/>
            <a:chExt cx="5509972" cy="2640335"/>
          </a:xfrm>
        </p:grpSpPr>
        <p:sp>
          <p:nvSpPr>
            <p:cNvPr name="Freeform 45" id="45"/>
            <p:cNvSpPr/>
            <p:nvPr/>
          </p:nvSpPr>
          <p:spPr>
            <a:xfrm flipH="false" flipV="false" rot="0">
              <a:off x="0" y="0"/>
              <a:ext cx="5509972" cy="2640335"/>
            </a:xfrm>
            <a:custGeom>
              <a:avLst/>
              <a:gdLst/>
              <a:ahLst/>
              <a:cxnLst/>
              <a:rect r="r" b="b" t="t" l="l"/>
              <a:pathLst>
                <a:path h="2640335" w="5509972">
                  <a:moveTo>
                    <a:pt x="0" y="0"/>
                  </a:moveTo>
                  <a:lnTo>
                    <a:pt x="5509972" y="0"/>
                  </a:lnTo>
                  <a:lnTo>
                    <a:pt x="5509972" y="2640335"/>
                  </a:lnTo>
                  <a:lnTo>
                    <a:pt x="0" y="2640335"/>
                  </a:lnTo>
                  <a:close/>
                </a:path>
              </a:pathLst>
            </a:custGeom>
            <a:solidFill>
              <a:srgbClr val="000000">
                <a:alpha val="0"/>
              </a:srgbClr>
            </a:solidFill>
          </p:spPr>
        </p:sp>
        <p:sp>
          <p:nvSpPr>
            <p:cNvPr name="TextBox 46" id="46"/>
            <p:cNvSpPr txBox="true"/>
            <p:nvPr/>
          </p:nvSpPr>
          <p:spPr>
            <a:xfrm>
              <a:off x="0" y="-19050"/>
              <a:ext cx="5509972" cy="2659385"/>
            </a:xfrm>
            <a:prstGeom prst="rect">
              <a:avLst/>
            </a:prstGeom>
          </p:spPr>
          <p:txBody>
            <a:bodyPr anchor="t" rtlCol="false" tIns="0" lIns="0" bIns="0" rIns="0"/>
            <a:lstStyle/>
            <a:p>
              <a:pPr algn="ctr">
                <a:lnSpc>
                  <a:spcPts val="3240"/>
                </a:lnSpc>
              </a:pPr>
              <a:r>
                <a:rPr lang="en-US" sz="2700">
                  <a:solidFill>
                    <a:srgbClr val="000000"/>
                  </a:solidFill>
                  <a:latin typeface="Cambria"/>
                  <a:ea typeface="Cambria"/>
                  <a:cs typeface="Cambria"/>
                  <a:sym typeface="Cambria"/>
                </a:rPr>
                <a:t>Rathnayaka K.P.Y.N</a:t>
              </a:r>
            </a:p>
          </p:txBody>
        </p:sp>
      </p:grpSp>
      <p:sp>
        <p:nvSpPr>
          <p:cNvPr name="TextBox 47" id="47"/>
          <p:cNvSpPr txBox="true"/>
          <p:nvPr/>
        </p:nvSpPr>
        <p:spPr>
          <a:xfrm rot="0">
            <a:off x="10260003" y="8295080"/>
            <a:ext cx="2703537" cy="42862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Cambria"/>
                <a:ea typeface="Cambria"/>
                <a:cs typeface="Cambria"/>
                <a:sym typeface="Cambria"/>
              </a:rPr>
              <a:t>Dissanayake D.T.D</a:t>
            </a:r>
          </a:p>
        </p:txBody>
      </p:sp>
      <p:sp>
        <p:nvSpPr>
          <p:cNvPr name="TextBox 48" id="48"/>
          <p:cNvSpPr txBox="true"/>
          <p:nvPr/>
        </p:nvSpPr>
        <p:spPr>
          <a:xfrm rot="0">
            <a:off x="15637649" y="8295080"/>
            <a:ext cx="1847329" cy="42862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Cambria"/>
                <a:ea typeface="Cambria"/>
                <a:cs typeface="Cambria"/>
                <a:sym typeface="Cambria"/>
              </a:rPr>
              <a:t>Silva K.H.L.D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20" id="20"/>
          <p:cNvGrpSpPr/>
          <p:nvPr/>
        </p:nvGrpSpPr>
        <p:grpSpPr>
          <a:xfrm rot="0">
            <a:off x="6137079" y="0"/>
            <a:ext cx="5181600" cy="3081449"/>
            <a:chOff x="0" y="0"/>
            <a:chExt cx="6908800" cy="4108599"/>
          </a:xfrm>
        </p:grpSpPr>
        <p:sp>
          <p:nvSpPr>
            <p:cNvPr name="Freeform 21" id="21"/>
            <p:cNvSpPr/>
            <p:nvPr/>
          </p:nvSpPr>
          <p:spPr>
            <a:xfrm flipH="false" flipV="false" rot="0">
              <a:off x="0" y="0"/>
              <a:ext cx="6908800" cy="4108599"/>
            </a:xfrm>
            <a:custGeom>
              <a:avLst/>
              <a:gdLst/>
              <a:ahLst/>
              <a:cxnLst/>
              <a:rect r="r" b="b" t="t" l="l"/>
              <a:pathLst>
                <a:path h="4108599" w="6908800">
                  <a:moveTo>
                    <a:pt x="0" y="0"/>
                  </a:moveTo>
                  <a:lnTo>
                    <a:pt x="6908800" y="0"/>
                  </a:lnTo>
                  <a:lnTo>
                    <a:pt x="6908800" y="4108599"/>
                  </a:lnTo>
                  <a:lnTo>
                    <a:pt x="0" y="4108599"/>
                  </a:lnTo>
                  <a:close/>
                </a:path>
              </a:pathLst>
            </a:custGeom>
            <a:solidFill>
              <a:srgbClr val="000000">
                <a:alpha val="0"/>
              </a:srgbClr>
            </a:solidFill>
          </p:spPr>
        </p:sp>
        <p:sp>
          <p:nvSpPr>
            <p:cNvPr name="TextBox 22" id="22"/>
            <p:cNvSpPr txBox="true"/>
            <p:nvPr/>
          </p:nvSpPr>
          <p:spPr>
            <a:xfrm>
              <a:off x="0" y="-9525"/>
              <a:ext cx="6908800" cy="4118124"/>
            </a:xfrm>
            <a:prstGeom prst="rect">
              <a:avLst/>
            </a:prstGeom>
          </p:spPr>
          <p:txBody>
            <a:bodyPr anchor="t" rtlCol="false" tIns="0" lIns="0" bIns="0" rIns="0"/>
            <a:lstStyle/>
            <a:p>
              <a:pPr algn="ctr">
                <a:lnSpc>
                  <a:spcPts val="5040"/>
                </a:lnSpc>
              </a:pPr>
              <a:r>
                <a:rPr lang="en-US" sz="4200" b="true">
                  <a:solidFill>
                    <a:srgbClr val="002060"/>
                  </a:solidFill>
                  <a:latin typeface="Cambria Bold"/>
                  <a:ea typeface="Cambria Bold"/>
                  <a:cs typeface="Cambria Bold"/>
                  <a:sym typeface="Cambria Bold"/>
                </a:rPr>
                <a:t>COMPONENT 02</a:t>
              </a:r>
            </a:p>
          </p:txBody>
        </p:sp>
      </p:grpSp>
      <p:grpSp>
        <p:nvGrpSpPr>
          <p:cNvPr name="Group 23" id="23"/>
          <p:cNvGrpSpPr/>
          <p:nvPr/>
        </p:nvGrpSpPr>
        <p:grpSpPr>
          <a:xfrm rot="0">
            <a:off x="4193317" y="1028700"/>
            <a:ext cx="9069124" cy="3914254"/>
            <a:chOff x="0" y="0"/>
            <a:chExt cx="12092166" cy="5219005"/>
          </a:xfrm>
        </p:grpSpPr>
        <p:sp>
          <p:nvSpPr>
            <p:cNvPr name="Freeform 24" id="24"/>
            <p:cNvSpPr/>
            <p:nvPr/>
          </p:nvSpPr>
          <p:spPr>
            <a:xfrm flipH="false" flipV="false" rot="0">
              <a:off x="0" y="0"/>
              <a:ext cx="12092166" cy="5219005"/>
            </a:xfrm>
            <a:custGeom>
              <a:avLst/>
              <a:gdLst/>
              <a:ahLst/>
              <a:cxnLst/>
              <a:rect r="r" b="b" t="t" l="l"/>
              <a:pathLst>
                <a:path h="5219005" w="12092166">
                  <a:moveTo>
                    <a:pt x="0" y="0"/>
                  </a:moveTo>
                  <a:lnTo>
                    <a:pt x="12092166" y="0"/>
                  </a:lnTo>
                  <a:lnTo>
                    <a:pt x="12092166" y="5219005"/>
                  </a:lnTo>
                  <a:lnTo>
                    <a:pt x="0" y="5219005"/>
                  </a:lnTo>
                  <a:close/>
                </a:path>
              </a:pathLst>
            </a:custGeom>
            <a:solidFill>
              <a:srgbClr val="000000">
                <a:alpha val="0"/>
              </a:srgbClr>
            </a:solidFill>
          </p:spPr>
        </p:sp>
        <p:sp>
          <p:nvSpPr>
            <p:cNvPr name="TextBox 25" id="25"/>
            <p:cNvSpPr txBox="true"/>
            <p:nvPr/>
          </p:nvSpPr>
          <p:spPr>
            <a:xfrm>
              <a:off x="0" y="-19050"/>
              <a:ext cx="12092166" cy="5238055"/>
            </a:xfrm>
            <a:prstGeom prst="rect">
              <a:avLst/>
            </a:prstGeom>
          </p:spPr>
          <p:txBody>
            <a:bodyPr anchor="t" rtlCol="false" tIns="0" lIns="0" bIns="0" rIns="0"/>
            <a:lstStyle/>
            <a:p>
              <a:pPr algn="ctr">
                <a:lnSpc>
                  <a:spcPts val="4320"/>
                </a:lnSpc>
              </a:pPr>
              <a:r>
                <a:rPr lang="en-US" sz="3600" b="true">
                  <a:solidFill>
                    <a:srgbClr val="002060"/>
                  </a:solidFill>
                  <a:latin typeface="Cambria Bold"/>
                  <a:ea typeface="Cambria Bold"/>
                  <a:cs typeface="Cambria Bold"/>
                  <a:sym typeface="Cambria Bold"/>
                </a:rPr>
                <a:t>Recognized the employee behaviour and identify the improvements as a percentage. </a:t>
              </a:r>
            </a:p>
          </p:txBody>
        </p:sp>
      </p:grpSp>
      <p:sp>
        <p:nvSpPr>
          <p:cNvPr name="Freeform 26" id="26" descr="How to choose the right performance rating scale 101"/>
          <p:cNvSpPr/>
          <p:nvPr/>
        </p:nvSpPr>
        <p:spPr>
          <a:xfrm flipH="false" flipV="false" rot="0">
            <a:off x="3771900" y="4369699"/>
            <a:ext cx="11658600" cy="4888601"/>
          </a:xfrm>
          <a:custGeom>
            <a:avLst/>
            <a:gdLst/>
            <a:ahLst/>
            <a:cxnLst/>
            <a:rect r="r" b="b" t="t" l="l"/>
            <a:pathLst>
              <a:path h="4888601" w="11658600">
                <a:moveTo>
                  <a:pt x="0" y="0"/>
                </a:moveTo>
                <a:lnTo>
                  <a:pt x="11658600" y="0"/>
                </a:lnTo>
                <a:lnTo>
                  <a:pt x="11658600" y="4888601"/>
                </a:lnTo>
                <a:lnTo>
                  <a:pt x="0" y="4888601"/>
                </a:lnTo>
                <a:lnTo>
                  <a:pt x="0" y="0"/>
                </a:lnTo>
                <a:close/>
              </a:path>
            </a:pathLst>
          </a:custGeom>
          <a:blipFill>
            <a:blip r:embed="rId5"/>
            <a:stretch>
              <a:fillRect l="0" t="-429" r="0" b="-429"/>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348744" y="201484"/>
            <a:ext cx="5226147" cy="3516213"/>
            <a:chOff x="0" y="0"/>
            <a:chExt cx="6968196" cy="4688284"/>
          </a:xfrm>
        </p:grpSpPr>
        <p:sp>
          <p:nvSpPr>
            <p:cNvPr name="Freeform 21" id="21"/>
            <p:cNvSpPr/>
            <p:nvPr/>
          </p:nvSpPr>
          <p:spPr>
            <a:xfrm flipH="false" flipV="false" rot="0">
              <a:off x="0" y="0"/>
              <a:ext cx="6968196" cy="4688284"/>
            </a:xfrm>
            <a:custGeom>
              <a:avLst/>
              <a:gdLst/>
              <a:ahLst/>
              <a:cxnLst/>
              <a:rect r="r" b="b" t="t" l="l"/>
              <a:pathLst>
                <a:path h="4688284" w="6968196">
                  <a:moveTo>
                    <a:pt x="0" y="0"/>
                  </a:moveTo>
                  <a:lnTo>
                    <a:pt x="6968196" y="0"/>
                  </a:lnTo>
                  <a:lnTo>
                    <a:pt x="6968196" y="4688284"/>
                  </a:lnTo>
                  <a:lnTo>
                    <a:pt x="0" y="4688284"/>
                  </a:lnTo>
                  <a:close/>
                </a:path>
              </a:pathLst>
            </a:custGeom>
            <a:solidFill>
              <a:srgbClr val="000000">
                <a:alpha val="0"/>
              </a:srgbClr>
            </a:solidFill>
          </p:spPr>
        </p:sp>
        <p:sp>
          <p:nvSpPr>
            <p:cNvPr name="TextBox 22" id="22"/>
            <p:cNvSpPr txBox="true"/>
            <p:nvPr/>
          </p:nvSpPr>
          <p:spPr>
            <a:xfrm>
              <a:off x="0" y="-9525"/>
              <a:ext cx="6968196"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BACKGROUND</a:t>
              </a:r>
            </a:p>
          </p:txBody>
        </p:sp>
      </p:grpSp>
      <p:grpSp>
        <p:nvGrpSpPr>
          <p:cNvPr name="Group 23" id="23"/>
          <p:cNvGrpSpPr/>
          <p:nvPr/>
        </p:nvGrpSpPr>
        <p:grpSpPr>
          <a:xfrm rot="0">
            <a:off x="348744" y="4854526"/>
            <a:ext cx="5703713" cy="3516213"/>
            <a:chOff x="0" y="0"/>
            <a:chExt cx="7604950" cy="4688284"/>
          </a:xfrm>
        </p:grpSpPr>
        <p:sp>
          <p:nvSpPr>
            <p:cNvPr name="Freeform 24" id="24"/>
            <p:cNvSpPr/>
            <p:nvPr/>
          </p:nvSpPr>
          <p:spPr>
            <a:xfrm flipH="false" flipV="false" rot="0">
              <a:off x="0" y="0"/>
              <a:ext cx="7604950" cy="4688284"/>
            </a:xfrm>
            <a:custGeom>
              <a:avLst/>
              <a:gdLst/>
              <a:ahLst/>
              <a:cxnLst/>
              <a:rect r="r" b="b" t="t" l="l"/>
              <a:pathLst>
                <a:path h="4688284" w="7604950">
                  <a:moveTo>
                    <a:pt x="0" y="0"/>
                  </a:moveTo>
                  <a:lnTo>
                    <a:pt x="7604950" y="0"/>
                  </a:lnTo>
                  <a:lnTo>
                    <a:pt x="7604950" y="4688284"/>
                  </a:lnTo>
                  <a:lnTo>
                    <a:pt x="0" y="4688284"/>
                  </a:lnTo>
                  <a:close/>
                </a:path>
              </a:pathLst>
            </a:custGeom>
            <a:solidFill>
              <a:srgbClr val="000000">
                <a:alpha val="0"/>
              </a:srgbClr>
            </a:solidFill>
          </p:spPr>
        </p:sp>
        <p:sp>
          <p:nvSpPr>
            <p:cNvPr name="TextBox 25" id="25"/>
            <p:cNvSpPr txBox="true"/>
            <p:nvPr/>
          </p:nvSpPr>
          <p:spPr>
            <a:xfrm>
              <a:off x="0" y="-9525"/>
              <a:ext cx="7604950"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GAP</a:t>
              </a:r>
            </a:p>
          </p:txBody>
        </p:sp>
      </p:grpSp>
      <p:grpSp>
        <p:nvGrpSpPr>
          <p:cNvPr name="Group 26" id="26"/>
          <p:cNvGrpSpPr/>
          <p:nvPr/>
        </p:nvGrpSpPr>
        <p:grpSpPr>
          <a:xfrm rot="0">
            <a:off x="965746" y="1814476"/>
            <a:ext cx="15192340" cy="4031196"/>
            <a:chOff x="0" y="0"/>
            <a:chExt cx="20256454" cy="5374928"/>
          </a:xfrm>
        </p:grpSpPr>
        <p:sp>
          <p:nvSpPr>
            <p:cNvPr name="Freeform 27" id="27"/>
            <p:cNvSpPr/>
            <p:nvPr/>
          </p:nvSpPr>
          <p:spPr>
            <a:xfrm flipH="false" flipV="false" rot="0">
              <a:off x="0" y="0"/>
              <a:ext cx="20256453" cy="5374927"/>
            </a:xfrm>
            <a:custGeom>
              <a:avLst/>
              <a:gdLst/>
              <a:ahLst/>
              <a:cxnLst/>
              <a:rect r="r" b="b" t="t" l="l"/>
              <a:pathLst>
                <a:path h="5374927" w="20256453">
                  <a:moveTo>
                    <a:pt x="0" y="0"/>
                  </a:moveTo>
                  <a:lnTo>
                    <a:pt x="20256453" y="0"/>
                  </a:lnTo>
                  <a:lnTo>
                    <a:pt x="20256453" y="5374927"/>
                  </a:lnTo>
                  <a:lnTo>
                    <a:pt x="0" y="5374927"/>
                  </a:lnTo>
                  <a:close/>
                </a:path>
              </a:pathLst>
            </a:custGeom>
            <a:solidFill>
              <a:srgbClr val="000000">
                <a:alpha val="0"/>
              </a:srgbClr>
            </a:solidFill>
          </p:spPr>
        </p:sp>
        <p:sp>
          <p:nvSpPr>
            <p:cNvPr name="TextBox 28" id="28"/>
            <p:cNvSpPr txBox="true"/>
            <p:nvPr/>
          </p:nvSpPr>
          <p:spPr>
            <a:xfrm>
              <a:off x="0" y="-19050"/>
              <a:ext cx="20256454" cy="5393978"/>
            </a:xfrm>
            <a:prstGeom prst="rect">
              <a:avLst/>
            </a:prstGeom>
          </p:spPr>
          <p:txBody>
            <a:bodyPr anchor="t" rtlCol="false" tIns="0" lIns="0" bIns="0" rIns="0"/>
            <a:lstStyle/>
            <a:p>
              <a:pPr algn="l" marL="542925" indent="-271462" lvl="1">
                <a:lnSpc>
                  <a:spcPts val="3600"/>
                </a:lnSpc>
                <a:buFont typeface="Arial"/>
                <a:buChar char="•"/>
              </a:pPr>
              <a:r>
                <a:rPr lang="en-US" sz="3000">
                  <a:solidFill>
                    <a:srgbClr val="000000"/>
                  </a:solidFill>
                  <a:latin typeface="Cambria"/>
                  <a:ea typeface="Cambria"/>
                  <a:cs typeface="Cambria"/>
                  <a:sym typeface="Cambria"/>
                </a:rPr>
                <a:t>Track key metrics such as attendance, delivery times, task completion, amployee behaviour across various time frames (peak hours, holidays, etc.) to identify patterns and workload distribution. </a:t>
              </a:r>
            </a:p>
            <a:p>
              <a:pPr algn="l" marL="542925" indent="-271462" lvl="1">
                <a:lnSpc>
                  <a:spcPts val="3600"/>
                </a:lnSpc>
                <a:buFont typeface="Arial"/>
                <a:buChar char="•"/>
              </a:pPr>
              <a:r>
                <a:rPr lang="en-US" sz="3000">
                  <a:solidFill>
                    <a:srgbClr val="000000"/>
                  </a:solidFill>
                  <a:latin typeface="Cambria"/>
                  <a:ea typeface="Cambria"/>
                  <a:cs typeface="Cambria"/>
                  <a:sym typeface="Cambria"/>
                </a:rPr>
                <a:t>Evaluate the need for additional staffing during peak times or reduced staffing during off-peak periods using historical data</a:t>
              </a:r>
            </a:p>
          </p:txBody>
        </p:sp>
      </p:grpSp>
      <p:grpSp>
        <p:nvGrpSpPr>
          <p:cNvPr name="Group 29" id="29"/>
          <p:cNvGrpSpPr/>
          <p:nvPr/>
        </p:nvGrpSpPr>
        <p:grpSpPr>
          <a:xfrm rot="0">
            <a:off x="1028700" y="6372118"/>
            <a:ext cx="14621932" cy="3116796"/>
            <a:chOff x="0" y="0"/>
            <a:chExt cx="19495910" cy="4155728"/>
          </a:xfrm>
        </p:grpSpPr>
        <p:sp>
          <p:nvSpPr>
            <p:cNvPr name="Freeform 30" id="30"/>
            <p:cNvSpPr/>
            <p:nvPr/>
          </p:nvSpPr>
          <p:spPr>
            <a:xfrm flipH="false" flipV="false" rot="0">
              <a:off x="0" y="0"/>
              <a:ext cx="19495911" cy="4155728"/>
            </a:xfrm>
            <a:custGeom>
              <a:avLst/>
              <a:gdLst/>
              <a:ahLst/>
              <a:cxnLst/>
              <a:rect r="r" b="b" t="t" l="l"/>
              <a:pathLst>
                <a:path h="4155728" w="19495911">
                  <a:moveTo>
                    <a:pt x="0" y="0"/>
                  </a:moveTo>
                  <a:lnTo>
                    <a:pt x="19495911" y="0"/>
                  </a:lnTo>
                  <a:lnTo>
                    <a:pt x="19495911" y="4155728"/>
                  </a:lnTo>
                  <a:lnTo>
                    <a:pt x="0" y="4155728"/>
                  </a:lnTo>
                  <a:close/>
                </a:path>
              </a:pathLst>
            </a:custGeom>
            <a:solidFill>
              <a:srgbClr val="000000">
                <a:alpha val="0"/>
              </a:srgbClr>
            </a:solidFill>
          </p:spPr>
        </p:sp>
        <p:sp>
          <p:nvSpPr>
            <p:cNvPr name="TextBox 31" id="31"/>
            <p:cNvSpPr txBox="true"/>
            <p:nvPr/>
          </p:nvSpPr>
          <p:spPr>
            <a:xfrm>
              <a:off x="0" y="-19050"/>
              <a:ext cx="19495910" cy="4174778"/>
            </a:xfrm>
            <a:prstGeom prst="rect">
              <a:avLst/>
            </a:prstGeom>
          </p:spPr>
          <p:txBody>
            <a:bodyPr anchor="t" rtlCol="false" tIns="0" lIns="0" bIns="0" rIns="0"/>
            <a:lstStyle/>
            <a:p>
              <a:pPr algn="l" marL="542925" indent="-271462" lvl="1">
                <a:lnSpc>
                  <a:spcPts val="3600"/>
                </a:lnSpc>
                <a:buFont typeface="Arial"/>
                <a:buChar char="•"/>
              </a:pPr>
              <a:r>
                <a:rPr lang="en-US" sz="3000">
                  <a:solidFill>
                    <a:srgbClr val="000000"/>
                  </a:solidFill>
                  <a:latin typeface="Cambria"/>
                  <a:ea typeface="Cambria"/>
                  <a:cs typeface="Cambria"/>
                  <a:sym typeface="Cambria"/>
                </a:rPr>
                <a:t>The research gap highlights a lack of comprehensive systems integrating employee performance tracking, workload analysis, coverage optimization during peak times, and forecasted scheduling tools, which existing studies address only partially.</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666669" y="502494"/>
            <a:ext cx="7523042" cy="3516213"/>
            <a:chOff x="0" y="0"/>
            <a:chExt cx="10030722" cy="4688284"/>
          </a:xfrm>
        </p:grpSpPr>
        <p:sp>
          <p:nvSpPr>
            <p:cNvPr name="Freeform 21" id="21"/>
            <p:cNvSpPr/>
            <p:nvPr/>
          </p:nvSpPr>
          <p:spPr>
            <a:xfrm flipH="false" flipV="false" rot="0">
              <a:off x="0" y="0"/>
              <a:ext cx="10030722" cy="4688284"/>
            </a:xfrm>
            <a:custGeom>
              <a:avLst/>
              <a:gdLst/>
              <a:ahLst/>
              <a:cxnLst/>
              <a:rect r="r" b="b" t="t" l="l"/>
              <a:pathLst>
                <a:path h="4688284" w="10030722">
                  <a:moveTo>
                    <a:pt x="0" y="0"/>
                  </a:moveTo>
                  <a:lnTo>
                    <a:pt x="10030722" y="0"/>
                  </a:lnTo>
                  <a:lnTo>
                    <a:pt x="10030722" y="4688284"/>
                  </a:lnTo>
                  <a:lnTo>
                    <a:pt x="0" y="4688284"/>
                  </a:lnTo>
                  <a:close/>
                </a:path>
              </a:pathLst>
            </a:custGeom>
            <a:solidFill>
              <a:srgbClr val="000000">
                <a:alpha val="0"/>
              </a:srgbClr>
            </a:solidFill>
          </p:spPr>
        </p:sp>
        <p:sp>
          <p:nvSpPr>
            <p:cNvPr name="TextBox 22" id="22"/>
            <p:cNvSpPr txBox="true"/>
            <p:nvPr/>
          </p:nvSpPr>
          <p:spPr>
            <a:xfrm>
              <a:off x="0" y="-9525"/>
              <a:ext cx="10030722"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PROBLEM</a:t>
              </a:r>
            </a:p>
          </p:txBody>
        </p:sp>
      </p:grpSp>
      <p:sp>
        <p:nvSpPr>
          <p:cNvPr name="Freeform 23" id="23" descr="A person sitting at a computer  Description automatically generated"/>
          <p:cNvSpPr/>
          <p:nvPr/>
        </p:nvSpPr>
        <p:spPr>
          <a:xfrm flipH="false" flipV="false" rot="0">
            <a:off x="9489834" y="2260600"/>
            <a:ext cx="7317798" cy="6172200"/>
          </a:xfrm>
          <a:custGeom>
            <a:avLst/>
            <a:gdLst/>
            <a:ahLst/>
            <a:cxnLst/>
            <a:rect r="r" b="b" t="t" l="l"/>
            <a:pathLst>
              <a:path h="6172200" w="7317798">
                <a:moveTo>
                  <a:pt x="0" y="0"/>
                </a:moveTo>
                <a:lnTo>
                  <a:pt x="7317798" y="0"/>
                </a:lnTo>
                <a:lnTo>
                  <a:pt x="7317798" y="6172200"/>
                </a:lnTo>
                <a:lnTo>
                  <a:pt x="0" y="6172200"/>
                </a:lnTo>
                <a:lnTo>
                  <a:pt x="0" y="0"/>
                </a:lnTo>
                <a:close/>
              </a:path>
            </a:pathLst>
          </a:custGeom>
          <a:blipFill>
            <a:blip r:embed="rId4"/>
            <a:stretch>
              <a:fillRect l="0" t="0" r="0" b="0"/>
            </a:stretch>
          </a:blipFill>
        </p:spPr>
      </p:sp>
      <p:grpSp>
        <p:nvGrpSpPr>
          <p:cNvPr name="Group 24" id="24"/>
          <p:cNvGrpSpPr/>
          <p:nvPr/>
        </p:nvGrpSpPr>
        <p:grpSpPr>
          <a:xfrm rot="0">
            <a:off x="535024" y="2873903"/>
            <a:ext cx="9173632" cy="4945596"/>
            <a:chOff x="0" y="0"/>
            <a:chExt cx="12231510" cy="6594128"/>
          </a:xfrm>
        </p:grpSpPr>
        <p:sp>
          <p:nvSpPr>
            <p:cNvPr name="Freeform 25" id="25"/>
            <p:cNvSpPr/>
            <p:nvPr/>
          </p:nvSpPr>
          <p:spPr>
            <a:xfrm flipH="false" flipV="false" rot="0">
              <a:off x="0" y="0"/>
              <a:ext cx="12231510" cy="6594128"/>
            </a:xfrm>
            <a:custGeom>
              <a:avLst/>
              <a:gdLst/>
              <a:ahLst/>
              <a:cxnLst/>
              <a:rect r="r" b="b" t="t" l="l"/>
              <a:pathLst>
                <a:path h="6594128" w="12231510">
                  <a:moveTo>
                    <a:pt x="0" y="0"/>
                  </a:moveTo>
                  <a:lnTo>
                    <a:pt x="12231510" y="0"/>
                  </a:lnTo>
                  <a:lnTo>
                    <a:pt x="12231510" y="6594128"/>
                  </a:lnTo>
                  <a:lnTo>
                    <a:pt x="0" y="6594128"/>
                  </a:lnTo>
                  <a:close/>
                </a:path>
              </a:pathLst>
            </a:custGeom>
            <a:solidFill>
              <a:srgbClr val="000000">
                <a:alpha val="0"/>
              </a:srgbClr>
            </a:solidFill>
          </p:spPr>
        </p:sp>
        <p:sp>
          <p:nvSpPr>
            <p:cNvPr name="TextBox 26" id="26"/>
            <p:cNvSpPr txBox="true"/>
            <p:nvPr/>
          </p:nvSpPr>
          <p:spPr>
            <a:xfrm>
              <a:off x="0" y="-190500"/>
              <a:ext cx="12231510" cy="6784628"/>
            </a:xfrm>
            <a:prstGeom prst="rect">
              <a:avLst/>
            </a:prstGeom>
          </p:spPr>
          <p:txBody>
            <a:bodyPr anchor="t" rtlCol="false" tIns="0" lIns="0" bIns="0" rIns="0"/>
            <a:lstStyle/>
            <a:p>
              <a:pPr algn="just">
                <a:lnSpc>
                  <a:spcPts val="5400"/>
                </a:lnSpc>
              </a:pPr>
              <a:r>
                <a:rPr lang="en-US" sz="3000">
                  <a:solidFill>
                    <a:srgbClr val="000000"/>
                  </a:solidFill>
                  <a:latin typeface="Cambria"/>
                  <a:ea typeface="Cambria"/>
                  <a:cs typeface="Cambria"/>
                  <a:sym typeface="Cambria"/>
                </a:rPr>
                <a:t>Machine learning enhances workforce management by predicting staffing needs, optimizing employee performance, and improving delivery times through behavior analysis, key performance metrics, and predictive staffing solutions. </a:t>
              </a:r>
              <a:r>
                <a:rPr lang="en-US" sz="3000">
                  <a:solidFill>
                    <a:srgbClr val="FF0000"/>
                  </a:solidFill>
                  <a:latin typeface="Cambria"/>
                  <a:ea typeface="Cambria"/>
                  <a:cs typeface="Cambria"/>
                  <a:sym typeface="Cambria"/>
                </a:rPr>
                <a:t>?</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0" y="-449073"/>
            <a:ext cx="7459132" cy="3516213"/>
            <a:chOff x="0" y="0"/>
            <a:chExt cx="9945510" cy="4688284"/>
          </a:xfrm>
        </p:grpSpPr>
        <p:sp>
          <p:nvSpPr>
            <p:cNvPr name="Freeform 21" id="21"/>
            <p:cNvSpPr/>
            <p:nvPr/>
          </p:nvSpPr>
          <p:spPr>
            <a:xfrm flipH="false" flipV="false" rot="0">
              <a:off x="0" y="0"/>
              <a:ext cx="9945510" cy="4688284"/>
            </a:xfrm>
            <a:custGeom>
              <a:avLst/>
              <a:gdLst/>
              <a:ahLst/>
              <a:cxnLst/>
              <a:rect r="r" b="b" t="t" l="l"/>
              <a:pathLst>
                <a:path h="4688284" w="9945510">
                  <a:moveTo>
                    <a:pt x="0" y="0"/>
                  </a:moveTo>
                  <a:lnTo>
                    <a:pt x="9945510" y="0"/>
                  </a:lnTo>
                  <a:lnTo>
                    <a:pt x="9945510" y="4688284"/>
                  </a:lnTo>
                  <a:lnTo>
                    <a:pt x="0" y="4688284"/>
                  </a:lnTo>
                  <a:close/>
                </a:path>
              </a:pathLst>
            </a:custGeom>
            <a:solidFill>
              <a:srgbClr val="000000">
                <a:alpha val="0"/>
              </a:srgbClr>
            </a:solidFill>
          </p:spPr>
        </p:sp>
        <p:sp>
          <p:nvSpPr>
            <p:cNvPr name="TextBox 22" id="22"/>
            <p:cNvSpPr txBox="true"/>
            <p:nvPr/>
          </p:nvSpPr>
          <p:spPr>
            <a:xfrm>
              <a:off x="0" y="-9525"/>
              <a:ext cx="9945510"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SPECIFIC OBJECTIVE</a:t>
              </a:r>
            </a:p>
          </p:txBody>
        </p:sp>
      </p:grpSp>
      <p:grpSp>
        <p:nvGrpSpPr>
          <p:cNvPr name="Group 23" id="23"/>
          <p:cNvGrpSpPr/>
          <p:nvPr/>
        </p:nvGrpSpPr>
        <p:grpSpPr>
          <a:xfrm rot="0">
            <a:off x="1303051" y="1309034"/>
            <a:ext cx="12471398" cy="3650196"/>
            <a:chOff x="0" y="0"/>
            <a:chExt cx="16628530" cy="4866928"/>
          </a:xfrm>
        </p:grpSpPr>
        <p:sp>
          <p:nvSpPr>
            <p:cNvPr name="Freeform 24" id="24"/>
            <p:cNvSpPr/>
            <p:nvPr/>
          </p:nvSpPr>
          <p:spPr>
            <a:xfrm flipH="false" flipV="false" rot="0">
              <a:off x="-1524" y="-1524"/>
              <a:ext cx="16631538" cy="4870028"/>
            </a:xfrm>
            <a:custGeom>
              <a:avLst/>
              <a:gdLst/>
              <a:ahLst/>
              <a:cxnLst/>
              <a:rect r="r" b="b" t="t" l="l"/>
              <a:pathLst>
                <a:path h="4870028" w="16631538">
                  <a:moveTo>
                    <a:pt x="1524" y="0"/>
                  </a:moveTo>
                  <a:lnTo>
                    <a:pt x="16630014" y="0"/>
                  </a:lnTo>
                  <a:cubicBezTo>
                    <a:pt x="16630903" y="0"/>
                    <a:pt x="16631538" y="762"/>
                    <a:pt x="16631538" y="1524"/>
                  </a:cubicBezTo>
                  <a:lnTo>
                    <a:pt x="16631538" y="4868504"/>
                  </a:lnTo>
                  <a:cubicBezTo>
                    <a:pt x="16631538" y="4869394"/>
                    <a:pt x="16630777" y="4870028"/>
                    <a:pt x="16630014" y="4870028"/>
                  </a:cubicBezTo>
                  <a:lnTo>
                    <a:pt x="1524" y="4870028"/>
                  </a:lnTo>
                  <a:cubicBezTo>
                    <a:pt x="635" y="4870028"/>
                    <a:pt x="0" y="4869266"/>
                    <a:pt x="0" y="4868504"/>
                  </a:cubicBezTo>
                  <a:lnTo>
                    <a:pt x="0" y="1524"/>
                  </a:lnTo>
                  <a:cubicBezTo>
                    <a:pt x="0" y="635"/>
                    <a:pt x="762" y="0"/>
                    <a:pt x="1524" y="0"/>
                  </a:cubicBezTo>
                  <a:moveTo>
                    <a:pt x="1524" y="3495"/>
                  </a:moveTo>
                  <a:lnTo>
                    <a:pt x="1524" y="1524"/>
                  </a:lnTo>
                  <a:lnTo>
                    <a:pt x="3048" y="1524"/>
                  </a:lnTo>
                  <a:lnTo>
                    <a:pt x="3048" y="4868504"/>
                  </a:lnTo>
                  <a:lnTo>
                    <a:pt x="1524" y="4868504"/>
                  </a:lnTo>
                  <a:lnTo>
                    <a:pt x="1524" y="4866549"/>
                  </a:lnTo>
                  <a:lnTo>
                    <a:pt x="16630014" y="4866549"/>
                  </a:lnTo>
                  <a:lnTo>
                    <a:pt x="16630014" y="4868504"/>
                  </a:lnTo>
                  <a:lnTo>
                    <a:pt x="16628491" y="4868504"/>
                  </a:lnTo>
                  <a:lnTo>
                    <a:pt x="16628491" y="1524"/>
                  </a:lnTo>
                  <a:lnTo>
                    <a:pt x="16630014" y="1524"/>
                  </a:lnTo>
                  <a:lnTo>
                    <a:pt x="16630014" y="3495"/>
                  </a:lnTo>
                  <a:lnTo>
                    <a:pt x="1524" y="3495"/>
                  </a:lnTo>
                  <a:close/>
                </a:path>
              </a:pathLst>
            </a:custGeom>
            <a:solidFill>
              <a:srgbClr val="FFFFFF"/>
            </a:solidFill>
          </p:spPr>
        </p:sp>
        <p:sp>
          <p:nvSpPr>
            <p:cNvPr name="TextBox 25" id="25"/>
            <p:cNvSpPr txBox="true"/>
            <p:nvPr/>
          </p:nvSpPr>
          <p:spPr>
            <a:xfrm>
              <a:off x="0" y="-190500"/>
              <a:ext cx="16628530" cy="5057428"/>
            </a:xfrm>
            <a:prstGeom prst="rect">
              <a:avLst/>
            </a:prstGeom>
          </p:spPr>
          <p:txBody>
            <a:bodyPr anchor="t" rtlCol="false" tIns="50800" lIns="50800" bIns="50800" rIns="50800"/>
            <a:lstStyle/>
            <a:p>
              <a:pPr algn="just">
                <a:lnSpc>
                  <a:spcPts val="5400"/>
                </a:lnSpc>
              </a:pPr>
              <a:r>
                <a:rPr lang="en-US" sz="3000">
                  <a:solidFill>
                    <a:srgbClr val="000000"/>
                  </a:solidFill>
                  <a:latin typeface="Cambria"/>
                  <a:ea typeface="Cambria"/>
                  <a:cs typeface="Cambria"/>
                  <a:sym typeface="Cambria"/>
                </a:rPr>
                <a:t>To develop a machine learning-based system that predicts future staffing needs and enhances employee performance by analysing behaviour patterns, thereby improving operational efficiency and resource allocation.</a:t>
              </a:r>
            </a:p>
          </p:txBody>
        </p:sp>
      </p:grpSp>
      <p:grpSp>
        <p:nvGrpSpPr>
          <p:cNvPr name="Group 26" id="26"/>
          <p:cNvGrpSpPr/>
          <p:nvPr/>
        </p:nvGrpSpPr>
        <p:grpSpPr>
          <a:xfrm rot="0">
            <a:off x="0" y="3385393"/>
            <a:ext cx="5909733" cy="3516213"/>
            <a:chOff x="0" y="0"/>
            <a:chExt cx="7879644" cy="4688284"/>
          </a:xfrm>
        </p:grpSpPr>
        <p:sp>
          <p:nvSpPr>
            <p:cNvPr name="Freeform 27" id="27"/>
            <p:cNvSpPr/>
            <p:nvPr/>
          </p:nvSpPr>
          <p:spPr>
            <a:xfrm flipH="false" flipV="false" rot="0">
              <a:off x="0" y="0"/>
              <a:ext cx="7879644" cy="4688284"/>
            </a:xfrm>
            <a:custGeom>
              <a:avLst/>
              <a:gdLst/>
              <a:ahLst/>
              <a:cxnLst/>
              <a:rect r="r" b="b" t="t" l="l"/>
              <a:pathLst>
                <a:path h="4688284" w="7879644">
                  <a:moveTo>
                    <a:pt x="0" y="0"/>
                  </a:moveTo>
                  <a:lnTo>
                    <a:pt x="7879644" y="0"/>
                  </a:lnTo>
                  <a:lnTo>
                    <a:pt x="7879644" y="4688284"/>
                  </a:lnTo>
                  <a:lnTo>
                    <a:pt x="0" y="4688284"/>
                  </a:lnTo>
                  <a:close/>
                </a:path>
              </a:pathLst>
            </a:custGeom>
            <a:solidFill>
              <a:srgbClr val="000000">
                <a:alpha val="0"/>
              </a:srgbClr>
            </a:solidFill>
          </p:spPr>
        </p:sp>
        <p:sp>
          <p:nvSpPr>
            <p:cNvPr name="TextBox 28" id="28"/>
            <p:cNvSpPr txBox="true"/>
            <p:nvPr/>
          </p:nvSpPr>
          <p:spPr>
            <a:xfrm>
              <a:off x="0" y="-9525"/>
              <a:ext cx="78796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SUB OBJECTIVES</a:t>
              </a:r>
            </a:p>
          </p:txBody>
        </p:sp>
      </p:grpSp>
      <p:grpSp>
        <p:nvGrpSpPr>
          <p:cNvPr name="Group 29" id="29"/>
          <p:cNvGrpSpPr/>
          <p:nvPr/>
        </p:nvGrpSpPr>
        <p:grpSpPr>
          <a:xfrm rot="0">
            <a:off x="833968" y="5017712"/>
            <a:ext cx="16620063" cy="6963731"/>
            <a:chOff x="0" y="0"/>
            <a:chExt cx="22160084" cy="9284975"/>
          </a:xfrm>
        </p:grpSpPr>
        <p:sp>
          <p:nvSpPr>
            <p:cNvPr name="Freeform 30" id="30"/>
            <p:cNvSpPr/>
            <p:nvPr/>
          </p:nvSpPr>
          <p:spPr>
            <a:xfrm flipH="false" flipV="false" rot="0">
              <a:off x="0" y="0"/>
              <a:ext cx="22160085" cy="9284975"/>
            </a:xfrm>
            <a:custGeom>
              <a:avLst/>
              <a:gdLst/>
              <a:ahLst/>
              <a:cxnLst/>
              <a:rect r="r" b="b" t="t" l="l"/>
              <a:pathLst>
                <a:path h="9284975" w="22160085">
                  <a:moveTo>
                    <a:pt x="0" y="0"/>
                  </a:moveTo>
                  <a:lnTo>
                    <a:pt x="22160085" y="0"/>
                  </a:lnTo>
                  <a:lnTo>
                    <a:pt x="22160085" y="9284975"/>
                  </a:lnTo>
                  <a:lnTo>
                    <a:pt x="0" y="9284975"/>
                  </a:lnTo>
                  <a:close/>
                </a:path>
              </a:pathLst>
            </a:custGeom>
            <a:solidFill>
              <a:srgbClr val="000000">
                <a:alpha val="0"/>
              </a:srgbClr>
            </a:solidFill>
          </p:spPr>
        </p:sp>
        <p:sp>
          <p:nvSpPr>
            <p:cNvPr name="TextBox 31" id="31"/>
            <p:cNvSpPr txBox="true"/>
            <p:nvPr/>
          </p:nvSpPr>
          <p:spPr>
            <a:xfrm>
              <a:off x="0" y="-171450"/>
              <a:ext cx="22160084" cy="9456425"/>
            </a:xfrm>
            <a:prstGeom prst="rect">
              <a:avLst/>
            </a:prstGeom>
          </p:spPr>
          <p:txBody>
            <a:bodyPr anchor="t" rtlCol="false" tIns="0" lIns="0" bIns="0" rIns="0"/>
            <a:lstStyle/>
            <a:p>
              <a:pPr algn="just" marL="488632" indent="-244316" lvl="1">
                <a:lnSpc>
                  <a:spcPts val="4860"/>
                </a:lnSpc>
                <a:buAutoNum type="arabicPeriod" startAt="1"/>
              </a:pPr>
              <a:r>
                <a:rPr lang="en-US" b="true" sz="2700">
                  <a:solidFill>
                    <a:srgbClr val="000000"/>
                  </a:solidFill>
                  <a:latin typeface="Cambria Bold"/>
                  <a:ea typeface="Cambria Bold"/>
                  <a:cs typeface="Cambria Bold"/>
                  <a:sym typeface="Cambria Bold"/>
                </a:rPr>
                <a:t>Data Collection</a:t>
              </a:r>
              <a:r>
                <a:rPr lang="en-US" sz="2700">
                  <a:solidFill>
                    <a:srgbClr val="000000"/>
                  </a:solidFill>
                  <a:latin typeface="Cambria"/>
                  <a:ea typeface="Cambria"/>
                  <a:cs typeface="Cambria"/>
                  <a:sym typeface="Cambria"/>
                </a:rPr>
                <a:t>: Collect and organize attendance records, task completion rates, and work schedules..</a:t>
              </a:r>
            </a:p>
            <a:p>
              <a:pPr algn="just" marL="488632" indent="-244316" lvl="1">
                <a:lnSpc>
                  <a:spcPts val="4860"/>
                </a:lnSpc>
                <a:buAutoNum type="arabicPeriod" startAt="1"/>
              </a:pPr>
              <a:r>
                <a:rPr lang="en-US" b="true" sz="2700">
                  <a:solidFill>
                    <a:srgbClr val="000000"/>
                  </a:solidFill>
                  <a:latin typeface="Cambria Bold"/>
                  <a:ea typeface="Cambria Bold"/>
                  <a:cs typeface="Cambria Bold"/>
                  <a:sym typeface="Cambria Bold"/>
                </a:rPr>
                <a:t>Behaviour Analysis </a:t>
              </a:r>
              <a:r>
                <a:rPr lang="en-US" sz="2700">
                  <a:solidFill>
                    <a:srgbClr val="000000"/>
                  </a:solidFill>
                  <a:latin typeface="Cambria"/>
                  <a:ea typeface="Cambria"/>
                  <a:cs typeface="Cambria"/>
                  <a:sym typeface="Cambria"/>
                </a:rPr>
                <a:t>: Analyze employee behavior during peak hours, holidays, and regular times to assess workload distribution.</a:t>
              </a:r>
            </a:p>
            <a:p>
              <a:pPr algn="just" marL="488632" indent="-244316" lvl="1">
                <a:lnSpc>
                  <a:spcPts val="4860"/>
                </a:lnSpc>
                <a:buAutoNum type="arabicPeriod" startAt="1"/>
              </a:pPr>
              <a:r>
                <a:rPr lang="en-US" b="true" sz="2700">
                  <a:solidFill>
                    <a:srgbClr val="000000"/>
                  </a:solidFill>
                  <a:latin typeface="Cambria Bold"/>
                  <a:ea typeface="Cambria Bold"/>
                  <a:cs typeface="Cambria Bold"/>
                  <a:sym typeface="Cambria Bold"/>
                </a:rPr>
                <a:t>Machine Learning Implementation</a:t>
              </a:r>
              <a:r>
                <a:rPr lang="en-US" sz="2700">
                  <a:solidFill>
                    <a:srgbClr val="000000"/>
                  </a:solidFill>
                  <a:latin typeface="Cambria"/>
                  <a:ea typeface="Cambria"/>
                  <a:cs typeface="Cambria"/>
                  <a:sym typeface="Cambria"/>
                </a:rPr>
                <a:t>: Implement machine learning to predict staffing needs and optimize workforce efficiency.</a:t>
              </a:r>
            </a:p>
            <a:p>
              <a:pPr algn="just" marL="488632" indent="-244316" lvl="1">
                <a:lnSpc>
                  <a:spcPts val="4860"/>
                </a:lnSpc>
                <a:buAutoNum type="arabicPeriod" startAt="1"/>
              </a:pPr>
              <a:r>
                <a:rPr lang="en-US" b="true" sz="2700">
                  <a:solidFill>
                    <a:srgbClr val="000000"/>
                  </a:solidFill>
                  <a:latin typeface="Cambria Bold"/>
                  <a:ea typeface="Cambria Bold"/>
                  <a:cs typeface="Cambria Bold"/>
                  <a:sym typeface="Cambria Bold"/>
                </a:rPr>
                <a:t>Performance Forecasting:</a:t>
              </a:r>
              <a:r>
                <a:rPr lang="en-US" sz="2700">
                  <a:solidFill>
                    <a:srgbClr val="000000"/>
                  </a:solidFill>
                  <a:latin typeface="Cambria"/>
                  <a:ea typeface="Cambria"/>
                  <a:cs typeface="Cambria"/>
                  <a:sym typeface="Cambria"/>
                </a:rPr>
                <a:t> Provide forecasts to enhance staffing schedules and support workforce planning.platform</a:t>
              </a:r>
            </a:p>
            <a:p>
              <a:pPr algn="l" marL="488632" indent="-244316" lvl="1">
                <a:lnSpc>
                  <a:spcPts val="3240"/>
                </a:lnSpc>
              </a:pPr>
            </a:p>
            <a:p>
              <a:pPr algn="l" marL="488632" indent="-244316" lvl="1">
                <a:lnSpc>
                  <a:spcPts val="3240"/>
                </a:lnSpc>
              </a:pPr>
            </a:p>
            <a:p>
              <a:pPr algn="l" marL="488632" indent="-244316" lvl="1">
                <a:lnSpc>
                  <a:spcPts val="3240"/>
                </a:lnSpc>
              </a:pP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1885950" y="524254"/>
            <a:ext cx="15373350" cy="7173855"/>
            <a:chOff x="0" y="0"/>
            <a:chExt cx="20497800" cy="9565140"/>
          </a:xfrm>
        </p:grpSpPr>
        <p:sp>
          <p:nvSpPr>
            <p:cNvPr name="Freeform 21" id="21"/>
            <p:cNvSpPr/>
            <p:nvPr/>
          </p:nvSpPr>
          <p:spPr>
            <a:xfrm flipH="false" flipV="false" rot="0">
              <a:off x="0" y="0"/>
              <a:ext cx="20497800" cy="9565140"/>
            </a:xfrm>
            <a:custGeom>
              <a:avLst/>
              <a:gdLst/>
              <a:ahLst/>
              <a:cxnLst/>
              <a:rect r="r" b="b" t="t" l="l"/>
              <a:pathLst>
                <a:path h="9565140" w="20497800">
                  <a:moveTo>
                    <a:pt x="0" y="0"/>
                  </a:moveTo>
                  <a:lnTo>
                    <a:pt x="20497800" y="0"/>
                  </a:lnTo>
                  <a:lnTo>
                    <a:pt x="20497800" y="9565140"/>
                  </a:lnTo>
                  <a:lnTo>
                    <a:pt x="0" y="9565140"/>
                  </a:lnTo>
                  <a:close/>
                </a:path>
              </a:pathLst>
            </a:custGeom>
            <a:solidFill>
              <a:srgbClr val="000000">
                <a:alpha val="0"/>
              </a:srgbClr>
            </a:solidFill>
          </p:spPr>
        </p:sp>
        <p:sp>
          <p:nvSpPr>
            <p:cNvPr name="TextBox 22" id="22"/>
            <p:cNvSpPr txBox="true"/>
            <p:nvPr/>
          </p:nvSpPr>
          <p:spPr>
            <a:xfrm>
              <a:off x="0" y="-9525"/>
              <a:ext cx="20497800" cy="9574665"/>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METHODOLOGY</a:t>
              </a:r>
            </a:p>
            <a:p>
              <a:pPr algn="ctr">
                <a:lnSpc>
                  <a:spcPts val="3600"/>
                </a:lnSpc>
              </a:pPr>
            </a:p>
            <a:p>
              <a:pPr algn="ctr">
                <a:lnSpc>
                  <a:spcPts val="3600"/>
                </a:lnSpc>
              </a:pPr>
            </a:p>
            <a:p>
              <a:pPr algn="l">
                <a:lnSpc>
                  <a:spcPts val="3600"/>
                </a:lnSpc>
              </a:pPr>
              <a:r>
                <a:rPr lang="en-US" sz="3000">
                  <a:solidFill>
                    <a:srgbClr val="002060"/>
                  </a:solidFill>
                  <a:latin typeface="Cambria"/>
                  <a:ea typeface="Cambria"/>
                  <a:cs typeface="Cambria"/>
                  <a:sym typeface="Cambria"/>
                </a:rPr>
                <a:t>The methodology involves collecting key performance metrics (attendance, delivery times, task completion, customer feedback) through digital tools. Behavioral patterns are analyzed using statistical methods or machine learning to track performance improvements. Historical data is used to predict peak times and optimize staffing. The insights are integrated into a real-time system to provide continuous feedback and recommendations for improving employee performance.</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19" id="19"/>
          <p:cNvGrpSpPr/>
          <p:nvPr/>
        </p:nvGrpSpPr>
        <p:grpSpPr>
          <a:xfrm rot="0">
            <a:off x="2449737" y="-874522"/>
            <a:ext cx="11853333" cy="3516213"/>
            <a:chOff x="0" y="0"/>
            <a:chExt cx="15804444" cy="4688284"/>
          </a:xfrm>
        </p:grpSpPr>
        <p:sp>
          <p:nvSpPr>
            <p:cNvPr name="Freeform 20" id="20"/>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1" id="21"/>
            <p:cNvSpPr txBox="true"/>
            <p:nvPr/>
          </p:nvSpPr>
          <p:spPr>
            <a:xfrm>
              <a:off x="0" y="-9525"/>
              <a:ext cx="15804444"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COMPONENT DIAGRAM</a:t>
              </a:r>
            </a:p>
          </p:txBody>
        </p:sp>
      </p:grpSp>
      <p:sp>
        <p:nvSpPr>
          <p:cNvPr name="Freeform 22" id="22" descr="A screenshot of a computer  Description automatically generated"/>
          <p:cNvSpPr/>
          <p:nvPr/>
        </p:nvSpPr>
        <p:spPr>
          <a:xfrm flipH="false" flipV="false" rot="0">
            <a:off x="3118036" y="1916205"/>
            <a:ext cx="12690670" cy="6703640"/>
          </a:xfrm>
          <a:custGeom>
            <a:avLst/>
            <a:gdLst/>
            <a:ahLst/>
            <a:cxnLst/>
            <a:rect r="r" b="b" t="t" l="l"/>
            <a:pathLst>
              <a:path h="6703640" w="12690670">
                <a:moveTo>
                  <a:pt x="0" y="0"/>
                </a:moveTo>
                <a:lnTo>
                  <a:pt x="12690671" y="0"/>
                </a:lnTo>
                <a:lnTo>
                  <a:pt x="12690671" y="6703639"/>
                </a:lnTo>
                <a:lnTo>
                  <a:pt x="0" y="6703639"/>
                </a:lnTo>
                <a:lnTo>
                  <a:pt x="0" y="0"/>
                </a:lnTo>
                <a:close/>
              </a:path>
            </a:pathLst>
          </a:custGeom>
          <a:blipFill>
            <a:blip r:embed="rId3"/>
            <a:stretch>
              <a:fillRect l="-28522" t="-45323" r="-5092" b="-12769"/>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1980251"/>
            <a:chOff x="0" y="0"/>
            <a:chExt cx="12231510" cy="2640335"/>
          </a:xfrm>
        </p:grpSpPr>
        <p:sp>
          <p:nvSpPr>
            <p:cNvPr name="Freeform 17" id="17"/>
            <p:cNvSpPr/>
            <p:nvPr/>
          </p:nvSpPr>
          <p:spPr>
            <a:xfrm flipH="false" flipV="false" rot="0">
              <a:off x="0" y="0"/>
              <a:ext cx="12231510" cy="2640335"/>
            </a:xfrm>
            <a:custGeom>
              <a:avLst/>
              <a:gdLst/>
              <a:ahLst/>
              <a:cxnLst/>
              <a:rect r="r" b="b" t="t" l="l"/>
              <a:pathLst>
                <a:path h="2640335" w="12231510">
                  <a:moveTo>
                    <a:pt x="0" y="0"/>
                  </a:moveTo>
                  <a:lnTo>
                    <a:pt x="12231510" y="0"/>
                  </a:lnTo>
                  <a:lnTo>
                    <a:pt x="12231510" y="2640335"/>
                  </a:lnTo>
                  <a:lnTo>
                    <a:pt x="0" y="2640335"/>
                  </a:lnTo>
                  <a:close/>
                </a:path>
              </a:pathLst>
            </a:custGeom>
            <a:solidFill>
              <a:srgbClr val="000000">
                <a:alpha val="0"/>
              </a:srgbClr>
            </a:solidFill>
          </p:spPr>
        </p:sp>
        <p:sp>
          <p:nvSpPr>
            <p:cNvPr name="TextBox 18" id="18"/>
            <p:cNvSpPr txBox="true"/>
            <p:nvPr/>
          </p:nvSpPr>
          <p:spPr>
            <a:xfrm>
              <a:off x="0" y="-19050"/>
              <a:ext cx="12231510" cy="2659385"/>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589133" y="155793"/>
            <a:ext cx="2857434" cy="2546538"/>
          </a:xfrm>
          <a:custGeom>
            <a:avLst/>
            <a:gdLst/>
            <a:ahLst/>
            <a:cxnLst/>
            <a:rect r="r" b="b" t="t" l="l"/>
            <a:pathLst>
              <a:path h="2546538" w="2857434">
                <a:moveTo>
                  <a:pt x="0" y="0"/>
                </a:moveTo>
                <a:lnTo>
                  <a:pt x="2857433" y="0"/>
                </a:lnTo>
                <a:lnTo>
                  <a:pt x="2857433" y="2546538"/>
                </a:lnTo>
                <a:lnTo>
                  <a:pt x="0" y="2546538"/>
                </a:lnTo>
                <a:lnTo>
                  <a:pt x="0" y="0"/>
                </a:lnTo>
                <a:close/>
              </a:path>
            </a:pathLst>
          </a:custGeom>
          <a:blipFill>
            <a:blip r:embed="rId3"/>
            <a:stretch>
              <a:fillRect l="0" t="-23055" r="0" b="-23055"/>
            </a:stretch>
          </a:blipFill>
        </p:spPr>
      </p:sp>
      <p:grpSp>
        <p:nvGrpSpPr>
          <p:cNvPr name="Group 20" id="20"/>
          <p:cNvGrpSpPr/>
          <p:nvPr/>
        </p:nvGrpSpPr>
        <p:grpSpPr>
          <a:xfrm rot="0">
            <a:off x="300997" y="-134501"/>
            <a:ext cx="11379201" cy="3516213"/>
            <a:chOff x="0" y="0"/>
            <a:chExt cx="15172268" cy="4688284"/>
          </a:xfrm>
        </p:grpSpPr>
        <p:sp>
          <p:nvSpPr>
            <p:cNvPr name="Freeform 21" id="21"/>
            <p:cNvSpPr/>
            <p:nvPr/>
          </p:nvSpPr>
          <p:spPr>
            <a:xfrm flipH="false" flipV="false" rot="0">
              <a:off x="0" y="0"/>
              <a:ext cx="15172268" cy="4688284"/>
            </a:xfrm>
            <a:custGeom>
              <a:avLst/>
              <a:gdLst/>
              <a:ahLst/>
              <a:cxnLst/>
              <a:rect r="r" b="b" t="t" l="l"/>
              <a:pathLst>
                <a:path h="4688284" w="15172268">
                  <a:moveTo>
                    <a:pt x="0" y="0"/>
                  </a:moveTo>
                  <a:lnTo>
                    <a:pt x="15172268" y="0"/>
                  </a:lnTo>
                  <a:lnTo>
                    <a:pt x="15172268" y="4688284"/>
                  </a:lnTo>
                  <a:lnTo>
                    <a:pt x="0" y="4688284"/>
                  </a:lnTo>
                  <a:close/>
                </a:path>
              </a:pathLst>
            </a:custGeom>
            <a:solidFill>
              <a:srgbClr val="000000">
                <a:alpha val="0"/>
              </a:srgbClr>
            </a:solidFill>
          </p:spPr>
        </p:sp>
        <p:sp>
          <p:nvSpPr>
            <p:cNvPr name="TextBox 22" id="22"/>
            <p:cNvSpPr txBox="true"/>
            <p:nvPr/>
          </p:nvSpPr>
          <p:spPr>
            <a:xfrm>
              <a:off x="0" y="-9525"/>
              <a:ext cx="15172268"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COMPLETION AND FUTURE WORKS</a:t>
              </a:r>
            </a:p>
          </p:txBody>
        </p:sp>
      </p:grpSp>
      <p:grpSp>
        <p:nvGrpSpPr>
          <p:cNvPr name="Group 23" id="23"/>
          <p:cNvGrpSpPr/>
          <p:nvPr/>
        </p:nvGrpSpPr>
        <p:grpSpPr>
          <a:xfrm rot="0">
            <a:off x="1072815" y="1628272"/>
            <a:ext cx="5799666" cy="1015662"/>
            <a:chOff x="0" y="0"/>
            <a:chExt cx="7732888" cy="1354216"/>
          </a:xfrm>
        </p:grpSpPr>
        <p:sp>
          <p:nvSpPr>
            <p:cNvPr name="Freeform 24" id="24"/>
            <p:cNvSpPr/>
            <p:nvPr/>
          </p:nvSpPr>
          <p:spPr>
            <a:xfrm flipH="false" flipV="false" rot="0">
              <a:off x="0" y="0"/>
              <a:ext cx="7732888" cy="1354216"/>
            </a:xfrm>
            <a:custGeom>
              <a:avLst/>
              <a:gdLst/>
              <a:ahLst/>
              <a:cxnLst/>
              <a:rect r="r" b="b" t="t" l="l"/>
              <a:pathLst>
                <a:path h="1354216" w="7732888">
                  <a:moveTo>
                    <a:pt x="0" y="0"/>
                  </a:moveTo>
                  <a:lnTo>
                    <a:pt x="7732888" y="0"/>
                  </a:lnTo>
                  <a:lnTo>
                    <a:pt x="7732888" y="1354216"/>
                  </a:lnTo>
                  <a:lnTo>
                    <a:pt x="0" y="1354216"/>
                  </a:lnTo>
                  <a:close/>
                </a:path>
              </a:pathLst>
            </a:custGeom>
            <a:solidFill>
              <a:srgbClr val="000000">
                <a:alpha val="0"/>
              </a:srgbClr>
            </a:solidFill>
          </p:spPr>
        </p:sp>
        <p:sp>
          <p:nvSpPr>
            <p:cNvPr name="TextBox 25" id="25"/>
            <p:cNvSpPr txBox="true"/>
            <p:nvPr/>
          </p:nvSpPr>
          <p:spPr>
            <a:xfrm>
              <a:off x="0" y="-19050"/>
              <a:ext cx="7732888" cy="1373266"/>
            </a:xfrm>
            <a:prstGeom prst="rect">
              <a:avLst/>
            </a:prstGeom>
          </p:spPr>
          <p:txBody>
            <a:bodyPr anchor="t" rtlCol="false" tIns="0" lIns="0" bIns="0" rIns="0"/>
            <a:lstStyle/>
            <a:p>
              <a:pPr algn="l">
                <a:lnSpc>
                  <a:spcPts val="3600"/>
                </a:lnSpc>
              </a:pPr>
              <a:r>
                <a:rPr lang="en-US" sz="3000">
                  <a:solidFill>
                    <a:srgbClr val="595959"/>
                  </a:solidFill>
                  <a:latin typeface="Cambria"/>
                  <a:ea typeface="Cambria"/>
                  <a:cs typeface="Cambria"/>
                  <a:sym typeface="Cambria"/>
                </a:rPr>
                <a:t>Completion of the component</a:t>
              </a:r>
            </a:p>
            <a:p>
              <a:pPr algn="l">
                <a:lnSpc>
                  <a:spcPts val="3600"/>
                </a:lnSpc>
              </a:pPr>
            </a:p>
          </p:txBody>
        </p:sp>
      </p:grpSp>
      <p:grpSp>
        <p:nvGrpSpPr>
          <p:cNvPr name="Group 26" id="26"/>
          <p:cNvGrpSpPr/>
          <p:nvPr/>
        </p:nvGrpSpPr>
        <p:grpSpPr>
          <a:xfrm rot="0">
            <a:off x="9630834" y="5630397"/>
            <a:ext cx="5799666" cy="1015662"/>
            <a:chOff x="0" y="0"/>
            <a:chExt cx="7732888" cy="1354216"/>
          </a:xfrm>
        </p:grpSpPr>
        <p:sp>
          <p:nvSpPr>
            <p:cNvPr name="Freeform 27" id="27"/>
            <p:cNvSpPr/>
            <p:nvPr/>
          </p:nvSpPr>
          <p:spPr>
            <a:xfrm flipH="false" flipV="false" rot="0">
              <a:off x="0" y="0"/>
              <a:ext cx="7732888" cy="1354216"/>
            </a:xfrm>
            <a:custGeom>
              <a:avLst/>
              <a:gdLst/>
              <a:ahLst/>
              <a:cxnLst/>
              <a:rect r="r" b="b" t="t" l="l"/>
              <a:pathLst>
                <a:path h="1354216" w="7732888">
                  <a:moveTo>
                    <a:pt x="0" y="0"/>
                  </a:moveTo>
                  <a:lnTo>
                    <a:pt x="7732888" y="0"/>
                  </a:lnTo>
                  <a:lnTo>
                    <a:pt x="7732888" y="1354216"/>
                  </a:lnTo>
                  <a:lnTo>
                    <a:pt x="0" y="1354216"/>
                  </a:lnTo>
                  <a:close/>
                </a:path>
              </a:pathLst>
            </a:custGeom>
            <a:solidFill>
              <a:srgbClr val="000000">
                <a:alpha val="0"/>
              </a:srgbClr>
            </a:solidFill>
          </p:spPr>
        </p:sp>
        <p:sp>
          <p:nvSpPr>
            <p:cNvPr name="TextBox 28" id="28"/>
            <p:cNvSpPr txBox="true"/>
            <p:nvPr/>
          </p:nvSpPr>
          <p:spPr>
            <a:xfrm>
              <a:off x="0" y="-19050"/>
              <a:ext cx="7732888" cy="1373266"/>
            </a:xfrm>
            <a:prstGeom prst="rect">
              <a:avLst/>
            </a:prstGeom>
          </p:spPr>
          <p:txBody>
            <a:bodyPr anchor="t" rtlCol="false" tIns="0" lIns="0" bIns="0" rIns="0"/>
            <a:lstStyle/>
            <a:p>
              <a:pPr algn="l">
                <a:lnSpc>
                  <a:spcPts val="3600"/>
                </a:lnSpc>
              </a:pPr>
              <a:r>
                <a:rPr lang="en-US" sz="3000">
                  <a:solidFill>
                    <a:srgbClr val="595959"/>
                  </a:solidFill>
                  <a:latin typeface="Cambria"/>
                  <a:ea typeface="Cambria"/>
                  <a:cs typeface="Cambria"/>
                  <a:sym typeface="Cambria"/>
                </a:rPr>
                <a:t>Future works of the component</a:t>
              </a:r>
            </a:p>
            <a:p>
              <a:pPr algn="l">
                <a:lnSpc>
                  <a:spcPts val="3600"/>
                </a:lnSpc>
              </a:pPr>
            </a:p>
          </p:txBody>
        </p:sp>
      </p:grpSp>
      <p:sp>
        <p:nvSpPr>
          <p:cNvPr name="Freeform 29" id="29" descr="A green circle with a black tick in it  Description automatically generated"/>
          <p:cNvSpPr/>
          <p:nvPr/>
        </p:nvSpPr>
        <p:spPr>
          <a:xfrm flipH="false" flipV="false" rot="0">
            <a:off x="1280605" y="2467311"/>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grpSp>
        <p:nvGrpSpPr>
          <p:cNvPr name="Group 30" id="30"/>
          <p:cNvGrpSpPr/>
          <p:nvPr/>
        </p:nvGrpSpPr>
        <p:grpSpPr>
          <a:xfrm rot="0">
            <a:off x="2201170" y="3452308"/>
            <a:ext cx="12433928" cy="759252"/>
            <a:chOff x="0" y="0"/>
            <a:chExt cx="16578570" cy="1012336"/>
          </a:xfrm>
        </p:grpSpPr>
        <p:sp>
          <p:nvSpPr>
            <p:cNvPr name="Freeform 31" id="31"/>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32" id="32"/>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sp>
          <p:nvSpPr>
            <p:cNvPr name="TextBox 33" id="33"/>
            <p:cNvSpPr txBox="true"/>
            <p:nvPr/>
          </p:nvSpPr>
          <p:spPr>
            <a:xfrm>
              <a:off x="0" y="-19050"/>
              <a:ext cx="16578570" cy="1031386"/>
            </a:xfrm>
            <a:prstGeom prst="rect">
              <a:avLst/>
            </a:prstGeom>
          </p:spPr>
          <p:txBody>
            <a:bodyPr anchor="ctr" rtlCol="false" tIns="50800" lIns="50800" bIns="50800" rIns="50800"/>
            <a:lstStyle/>
            <a:p>
              <a:pPr algn="l">
                <a:lnSpc>
                  <a:spcPts val="3240"/>
                </a:lnSpc>
              </a:pPr>
              <a:r>
                <a:rPr lang="en-US" sz="2700">
                  <a:solidFill>
                    <a:srgbClr val="FFFFFF"/>
                  </a:solidFill>
                  <a:latin typeface="Cambria"/>
                  <a:ea typeface="Cambria"/>
                  <a:cs typeface="Cambria"/>
                  <a:sym typeface="Cambria"/>
                </a:rPr>
                <a:t>Behavioural Analysis and staff Optimization</a:t>
              </a:r>
            </a:p>
          </p:txBody>
        </p:sp>
      </p:grpSp>
      <p:grpSp>
        <p:nvGrpSpPr>
          <p:cNvPr name="Group 34" id="34"/>
          <p:cNvGrpSpPr/>
          <p:nvPr/>
        </p:nvGrpSpPr>
        <p:grpSpPr>
          <a:xfrm rot="0">
            <a:off x="7442872" y="5850827"/>
            <a:ext cx="7341881" cy="1980251"/>
            <a:chOff x="0" y="0"/>
            <a:chExt cx="8563858" cy="2309843"/>
          </a:xfrm>
        </p:grpSpPr>
        <p:sp>
          <p:nvSpPr>
            <p:cNvPr name="Freeform 35" id="35"/>
            <p:cNvSpPr/>
            <p:nvPr/>
          </p:nvSpPr>
          <p:spPr>
            <a:xfrm flipH="false" flipV="false" rot="0">
              <a:off x="0" y="0"/>
              <a:ext cx="8563858" cy="2309843"/>
            </a:xfrm>
            <a:custGeom>
              <a:avLst/>
              <a:gdLst/>
              <a:ahLst/>
              <a:cxnLst/>
              <a:rect r="r" b="b" t="t" l="l"/>
              <a:pathLst>
                <a:path h="2309843" w="8563858">
                  <a:moveTo>
                    <a:pt x="0" y="0"/>
                  </a:moveTo>
                  <a:lnTo>
                    <a:pt x="8563858" y="0"/>
                  </a:lnTo>
                  <a:lnTo>
                    <a:pt x="8563858" y="2309843"/>
                  </a:lnTo>
                  <a:lnTo>
                    <a:pt x="0" y="2309843"/>
                  </a:lnTo>
                  <a:close/>
                </a:path>
              </a:pathLst>
            </a:custGeom>
            <a:solidFill>
              <a:srgbClr val="000000">
                <a:alpha val="0"/>
              </a:srgbClr>
            </a:solidFill>
          </p:spPr>
        </p:sp>
        <p:sp>
          <p:nvSpPr>
            <p:cNvPr name="TextBox 36" id="36"/>
            <p:cNvSpPr txBox="true"/>
            <p:nvPr/>
          </p:nvSpPr>
          <p:spPr>
            <a:xfrm>
              <a:off x="0" y="-19050"/>
              <a:ext cx="8563858" cy="2328893"/>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Enhanced machine learning models</a:t>
              </a:r>
            </a:p>
          </p:txBody>
        </p:sp>
      </p:grpSp>
      <p:grpSp>
        <p:nvGrpSpPr>
          <p:cNvPr name="Group 37" id="37"/>
          <p:cNvGrpSpPr/>
          <p:nvPr/>
        </p:nvGrpSpPr>
        <p:grpSpPr>
          <a:xfrm rot="0">
            <a:off x="2209636" y="2495799"/>
            <a:ext cx="12433928" cy="759252"/>
            <a:chOff x="0" y="0"/>
            <a:chExt cx="16578570" cy="1012336"/>
          </a:xfrm>
        </p:grpSpPr>
        <p:sp>
          <p:nvSpPr>
            <p:cNvPr name="Freeform 38" id="38"/>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39" id="39"/>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40" id="40"/>
          <p:cNvGrpSpPr/>
          <p:nvPr/>
        </p:nvGrpSpPr>
        <p:grpSpPr>
          <a:xfrm rot="0">
            <a:off x="2601279" y="1867653"/>
            <a:ext cx="7824536" cy="1980251"/>
            <a:chOff x="0" y="0"/>
            <a:chExt cx="10432714" cy="2640335"/>
          </a:xfrm>
        </p:grpSpPr>
        <p:sp>
          <p:nvSpPr>
            <p:cNvPr name="Freeform 41" id="41"/>
            <p:cNvSpPr/>
            <p:nvPr/>
          </p:nvSpPr>
          <p:spPr>
            <a:xfrm flipH="false" flipV="false" rot="0">
              <a:off x="0" y="0"/>
              <a:ext cx="10432714" cy="2640335"/>
            </a:xfrm>
            <a:custGeom>
              <a:avLst/>
              <a:gdLst/>
              <a:ahLst/>
              <a:cxnLst/>
              <a:rect r="r" b="b" t="t" l="l"/>
              <a:pathLst>
                <a:path h="2640335" w="10432714">
                  <a:moveTo>
                    <a:pt x="0" y="0"/>
                  </a:moveTo>
                  <a:lnTo>
                    <a:pt x="10432714" y="0"/>
                  </a:lnTo>
                  <a:lnTo>
                    <a:pt x="10432714" y="2640335"/>
                  </a:lnTo>
                  <a:lnTo>
                    <a:pt x="0" y="2640335"/>
                  </a:lnTo>
                  <a:close/>
                </a:path>
              </a:pathLst>
            </a:custGeom>
            <a:solidFill>
              <a:srgbClr val="000000">
                <a:alpha val="0"/>
              </a:srgbClr>
            </a:solidFill>
          </p:spPr>
        </p:sp>
        <p:sp>
          <p:nvSpPr>
            <p:cNvPr name="TextBox 42" id="42"/>
            <p:cNvSpPr txBox="true"/>
            <p:nvPr/>
          </p:nvSpPr>
          <p:spPr>
            <a:xfrm>
              <a:off x="0" y="-19050"/>
              <a:ext cx="10432714" cy="2659385"/>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Collect data manually and create data set</a:t>
              </a:r>
            </a:p>
          </p:txBody>
        </p:sp>
      </p:grpSp>
      <p:grpSp>
        <p:nvGrpSpPr>
          <p:cNvPr name="Group 43" id="43"/>
          <p:cNvGrpSpPr/>
          <p:nvPr/>
        </p:nvGrpSpPr>
        <p:grpSpPr>
          <a:xfrm rot="0">
            <a:off x="2209636" y="4400577"/>
            <a:ext cx="12433928" cy="759252"/>
            <a:chOff x="0" y="0"/>
            <a:chExt cx="16578570" cy="1012336"/>
          </a:xfrm>
        </p:grpSpPr>
        <p:sp>
          <p:nvSpPr>
            <p:cNvPr name="Freeform 44" id="44"/>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45" id="45"/>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46" id="46"/>
          <p:cNvGrpSpPr/>
          <p:nvPr/>
        </p:nvGrpSpPr>
        <p:grpSpPr>
          <a:xfrm rot="0">
            <a:off x="2422634" y="3739917"/>
            <a:ext cx="11373850" cy="1980251"/>
            <a:chOff x="0" y="0"/>
            <a:chExt cx="15165134" cy="2640335"/>
          </a:xfrm>
        </p:grpSpPr>
        <p:sp>
          <p:nvSpPr>
            <p:cNvPr name="Freeform 47" id="47"/>
            <p:cNvSpPr/>
            <p:nvPr/>
          </p:nvSpPr>
          <p:spPr>
            <a:xfrm flipH="false" flipV="false" rot="0">
              <a:off x="0" y="0"/>
              <a:ext cx="15165133" cy="2640335"/>
            </a:xfrm>
            <a:custGeom>
              <a:avLst/>
              <a:gdLst/>
              <a:ahLst/>
              <a:cxnLst/>
              <a:rect r="r" b="b" t="t" l="l"/>
              <a:pathLst>
                <a:path h="2640335" w="15165133">
                  <a:moveTo>
                    <a:pt x="0" y="0"/>
                  </a:moveTo>
                  <a:lnTo>
                    <a:pt x="15165133" y="0"/>
                  </a:lnTo>
                  <a:lnTo>
                    <a:pt x="15165133" y="2640335"/>
                  </a:lnTo>
                  <a:lnTo>
                    <a:pt x="0" y="2640335"/>
                  </a:lnTo>
                  <a:close/>
                </a:path>
              </a:pathLst>
            </a:custGeom>
            <a:solidFill>
              <a:srgbClr val="000000">
                <a:alpha val="0"/>
              </a:srgbClr>
            </a:solidFill>
          </p:spPr>
        </p:sp>
        <p:sp>
          <p:nvSpPr>
            <p:cNvPr name="TextBox 48" id="48"/>
            <p:cNvSpPr txBox="true"/>
            <p:nvPr/>
          </p:nvSpPr>
          <p:spPr>
            <a:xfrm>
              <a:off x="0" y="-19050"/>
              <a:ext cx="15165134" cy="2659385"/>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System Integration</a:t>
              </a:r>
            </a:p>
          </p:txBody>
        </p:sp>
      </p:grpSp>
      <p:sp>
        <p:nvSpPr>
          <p:cNvPr name="Freeform 49" id="49" descr="A green circle with a black tick in it  Description automatically generated"/>
          <p:cNvSpPr/>
          <p:nvPr/>
        </p:nvSpPr>
        <p:spPr>
          <a:xfrm flipH="false" flipV="false" rot="0">
            <a:off x="1280605" y="3381713"/>
            <a:ext cx="748689" cy="811020"/>
          </a:xfrm>
          <a:custGeom>
            <a:avLst/>
            <a:gdLst/>
            <a:ahLst/>
            <a:cxnLst/>
            <a:rect r="r" b="b" t="t" l="l"/>
            <a:pathLst>
              <a:path h="811020" w="748689">
                <a:moveTo>
                  <a:pt x="0" y="0"/>
                </a:moveTo>
                <a:lnTo>
                  <a:pt x="748689" y="0"/>
                </a:lnTo>
                <a:lnTo>
                  <a:pt x="748689" y="811019"/>
                </a:lnTo>
                <a:lnTo>
                  <a:pt x="0" y="811019"/>
                </a:lnTo>
                <a:lnTo>
                  <a:pt x="0" y="0"/>
                </a:lnTo>
                <a:close/>
              </a:path>
            </a:pathLst>
          </a:custGeom>
          <a:blipFill>
            <a:blip r:embed="rId4"/>
            <a:stretch>
              <a:fillRect l="0" t="0" r="-8325" b="0"/>
            </a:stretch>
          </a:blipFill>
        </p:spPr>
      </p:sp>
      <p:sp>
        <p:nvSpPr>
          <p:cNvPr name="Freeform 50" id="50" descr="A green circle with a black tick in it  Description automatically generated"/>
          <p:cNvSpPr/>
          <p:nvPr/>
        </p:nvSpPr>
        <p:spPr>
          <a:xfrm flipH="false" flipV="false" rot="0">
            <a:off x="1280605" y="4329978"/>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grpSp>
        <p:nvGrpSpPr>
          <p:cNvPr name="Group 51" id="51"/>
          <p:cNvGrpSpPr/>
          <p:nvPr/>
        </p:nvGrpSpPr>
        <p:grpSpPr>
          <a:xfrm rot="0">
            <a:off x="2209636" y="5427904"/>
            <a:ext cx="12433928" cy="759252"/>
            <a:chOff x="0" y="0"/>
            <a:chExt cx="16578570" cy="1012336"/>
          </a:xfrm>
        </p:grpSpPr>
        <p:sp>
          <p:nvSpPr>
            <p:cNvPr name="Freeform 52" id="52"/>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53" id="53"/>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54" id="54"/>
          <p:cNvGrpSpPr/>
          <p:nvPr/>
        </p:nvGrpSpPr>
        <p:grpSpPr>
          <a:xfrm rot="0">
            <a:off x="2422634" y="4795031"/>
            <a:ext cx="11373850" cy="2024998"/>
            <a:chOff x="0" y="0"/>
            <a:chExt cx="15165134" cy="2699997"/>
          </a:xfrm>
        </p:grpSpPr>
        <p:sp>
          <p:nvSpPr>
            <p:cNvPr name="Freeform 55" id="55"/>
            <p:cNvSpPr/>
            <p:nvPr/>
          </p:nvSpPr>
          <p:spPr>
            <a:xfrm flipH="false" flipV="false" rot="0">
              <a:off x="0" y="0"/>
              <a:ext cx="15165133" cy="2699997"/>
            </a:xfrm>
            <a:custGeom>
              <a:avLst/>
              <a:gdLst/>
              <a:ahLst/>
              <a:cxnLst/>
              <a:rect r="r" b="b" t="t" l="l"/>
              <a:pathLst>
                <a:path h="2699997" w="15165133">
                  <a:moveTo>
                    <a:pt x="0" y="0"/>
                  </a:moveTo>
                  <a:lnTo>
                    <a:pt x="15165133" y="0"/>
                  </a:lnTo>
                  <a:lnTo>
                    <a:pt x="15165133" y="2699997"/>
                  </a:lnTo>
                  <a:lnTo>
                    <a:pt x="0" y="2699997"/>
                  </a:lnTo>
                  <a:close/>
                </a:path>
              </a:pathLst>
            </a:custGeom>
            <a:solidFill>
              <a:srgbClr val="000000">
                <a:alpha val="0"/>
              </a:srgbClr>
            </a:solidFill>
          </p:spPr>
        </p:sp>
        <p:sp>
          <p:nvSpPr>
            <p:cNvPr name="TextBox 56" id="56"/>
            <p:cNvSpPr txBox="true"/>
            <p:nvPr/>
          </p:nvSpPr>
          <p:spPr>
            <a:xfrm>
              <a:off x="0" y="-19050"/>
              <a:ext cx="15165134" cy="2719047"/>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Enhanced machine learning models</a:t>
              </a:r>
            </a:p>
          </p:txBody>
        </p:sp>
      </p:grpSp>
      <p:sp>
        <p:nvSpPr>
          <p:cNvPr name="Freeform 57" id="57" descr="A green circle with a black tick in it  Description automatically generated"/>
          <p:cNvSpPr/>
          <p:nvPr/>
        </p:nvSpPr>
        <p:spPr>
          <a:xfrm flipH="false" flipV="false" rot="0">
            <a:off x="1280605" y="5327208"/>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grpSp>
        <p:nvGrpSpPr>
          <p:cNvPr name="Group 58" id="58"/>
          <p:cNvGrpSpPr/>
          <p:nvPr/>
        </p:nvGrpSpPr>
        <p:grpSpPr>
          <a:xfrm rot="0">
            <a:off x="2201170" y="6372939"/>
            <a:ext cx="12433928" cy="759252"/>
            <a:chOff x="0" y="0"/>
            <a:chExt cx="16578570" cy="1012336"/>
          </a:xfrm>
        </p:grpSpPr>
        <p:sp>
          <p:nvSpPr>
            <p:cNvPr name="Freeform 59" id="59"/>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60" id="60"/>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61" id="61"/>
          <p:cNvGrpSpPr/>
          <p:nvPr/>
        </p:nvGrpSpPr>
        <p:grpSpPr>
          <a:xfrm rot="0">
            <a:off x="2414168" y="5712279"/>
            <a:ext cx="5376798" cy="1980251"/>
            <a:chOff x="0" y="0"/>
            <a:chExt cx="7163732" cy="2638371"/>
          </a:xfrm>
        </p:grpSpPr>
        <p:sp>
          <p:nvSpPr>
            <p:cNvPr name="Freeform 62" id="62"/>
            <p:cNvSpPr/>
            <p:nvPr/>
          </p:nvSpPr>
          <p:spPr>
            <a:xfrm flipH="false" flipV="false" rot="0">
              <a:off x="0" y="0"/>
              <a:ext cx="7163731" cy="2638371"/>
            </a:xfrm>
            <a:custGeom>
              <a:avLst/>
              <a:gdLst/>
              <a:ahLst/>
              <a:cxnLst/>
              <a:rect r="r" b="b" t="t" l="l"/>
              <a:pathLst>
                <a:path h="2638371" w="7163731">
                  <a:moveTo>
                    <a:pt x="0" y="0"/>
                  </a:moveTo>
                  <a:lnTo>
                    <a:pt x="7163731" y="0"/>
                  </a:lnTo>
                  <a:lnTo>
                    <a:pt x="7163731" y="2638371"/>
                  </a:lnTo>
                  <a:lnTo>
                    <a:pt x="0" y="2638371"/>
                  </a:lnTo>
                  <a:close/>
                </a:path>
              </a:pathLst>
            </a:custGeom>
            <a:solidFill>
              <a:srgbClr val="000000">
                <a:alpha val="0"/>
              </a:srgbClr>
            </a:solidFill>
          </p:spPr>
        </p:sp>
        <p:sp>
          <p:nvSpPr>
            <p:cNvPr name="TextBox 63" id="63"/>
            <p:cNvSpPr txBox="true"/>
            <p:nvPr/>
          </p:nvSpPr>
          <p:spPr>
            <a:xfrm>
              <a:off x="0" y="-19050"/>
              <a:ext cx="7163732" cy="2657421"/>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Real time data processing</a:t>
              </a:r>
            </a:p>
          </p:txBody>
        </p:sp>
      </p:grpSp>
      <p:sp>
        <p:nvSpPr>
          <p:cNvPr name="Freeform 64" id="64" descr="A green circle with a black tick in it  Description automatically generated"/>
          <p:cNvSpPr/>
          <p:nvPr/>
        </p:nvSpPr>
        <p:spPr>
          <a:xfrm flipH="false" flipV="false" rot="0">
            <a:off x="1272139" y="6302340"/>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grpSp>
        <p:nvGrpSpPr>
          <p:cNvPr name="Group 65" id="65"/>
          <p:cNvGrpSpPr/>
          <p:nvPr/>
        </p:nvGrpSpPr>
        <p:grpSpPr>
          <a:xfrm rot="0">
            <a:off x="7479061" y="6840952"/>
            <a:ext cx="7341881" cy="1980251"/>
            <a:chOff x="0" y="0"/>
            <a:chExt cx="8563858" cy="2309843"/>
          </a:xfrm>
        </p:grpSpPr>
        <p:sp>
          <p:nvSpPr>
            <p:cNvPr name="Freeform 66" id="66"/>
            <p:cNvSpPr/>
            <p:nvPr/>
          </p:nvSpPr>
          <p:spPr>
            <a:xfrm flipH="false" flipV="false" rot="0">
              <a:off x="0" y="0"/>
              <a:ext cx="8563858" cy="2309843"/>
            </a:xfrm>
            <a:custGeom>
              <a:avLst/>
              <a:gdLst/>
              <a:ahLst/>
              <a:cxnLst/>
              <a:rect r="r" b="b" t="t" l="l"/>
              <a:pathLst>
                <a:path h="2309843" w="8563858">
                  <a:moveTo>
                    <a:pt x="0" y="0"/>
                  </a:moveTo>
                  <a:lnTo>
                    <a:pt x="8563858" y="0"/>
                  </a:lnTo>
                  <a:lnTo>
                    <a:pt x="8563858" y="2309843"/>
                  </a:lnTo>
                  <a:lnTo>
                    <a:pt x="0" y="2309843"/>
                  </a:lnTo>
                  <a:close/>
                </a:path>
              </a:pathLst>
            </a:custGeom>
            <a:solidFill>
              <a:srgbClr val="000000">
                <a:alpha val="0"/>
              </a:srgbClr>
            </a:solidFill>
          </p:spPr>
        </p:sp>
        <p:sp>
          <p:nvSpPr>
            <p:cNvPr name="TextBox 67" id="67"/>
            <p:cNvSpPr txBox="true"/>
            <p:nvPr/>
          </p:nvSpPr>
          <p:spPr>
            <a:xfrm>
              <a:off x="0" y="-19050"/>
              <a:ext cx="8563858" cy="2328893"/>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Enhanced machine learning models</a:t>
              </a:r>
            </a:p>
          </p:txBody>
        </p:sp>
      </p:grpSp>
      <p:grpSp>
        <p:nvGrpSpPr>
          <p:cNvPr name="Group 68" id="68"/>
          <p:cNvGrpSpPr/>
          <p:nvPr/>
        </p:nvGrpSpPr>
        <p:grpSpPr>
          <a:xfrm rot="0">
            <a:off x="2237359" y="7363065"/>
            <a:ext cx="12433928" cy="759252"/>
            <a:chOff x="0" y="0"/>
            <a:chExt cx="16578570" cy="1012336"/>
          </a:xfrm>
        </p:grpSpPr>
        <p:sp>
          <p:nvSpPr>
            <p:cNvPr name="Freeform 69" id="69"/>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70" id="70"/>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71" id="71"/>
          <p:cNvGrpSpPr/>
          <p:nvPr/>
        </p:nvGrpSpPr>
        <p:grpSpPr>
          <a:xfrm rot="0">
            <a:off x="2450356" y="6702405"/>
            <a:ext cx="5376798" cy="1980251"/>
            <a:chOff x="0" y="0"/>
            <a:chExt cx="7163732" cy="2638371"/>
          </a:xfrm>
        </p:grpSpPr>
        <p:sp>
          <p:nvSpPr>
            <p:cNvPr name="Freeform 72" id="72"/>
            <p:cNvSpPr/>
            <p:nvPr/>
          </p:nvSpPr>
          <p:spPr>
            <a:xfrm flipH="false" flipV="false" rot="0">
              <a:off x="0" y="0"/>
              <a:ext cx="7163731" cy="2638371"/>
            </a:xfrm>
            <a:custGeom>
              <a:avLst/>
              <a:gdLst/>
              <a:ahLst/>
              <a:cxnLst/>
              <a:rect r="r" b="b" t="t" l="l"/>
              <a:pathLst>
                <a:path h="2638371" w="7163731">
                  <a:moveTo>
                    <a:pt x="0" y="0"/>
                  </a:moveTo>
                  <a:lnTo>
                    <a:pt x="7163731" y="0"/>
                  </a:lnTo>
                  <a:lnTo>
                    <a:pt x="7163731" y="2638371"/>
                  </a:lnTo>
                  <a:lnTo>
                    <a:pt x="0" y="2638371"/>
                  </a:lnTo>
                  <a:close/>
                </a:path>
              </a:pathLst>
            </a:custGeom>
            <a:solidFill>
              <a:srgbClr val="000000">
                <a:alpha val="0"/>
              </a:srgbClr>
            </a:solidFill>
          </p:spPr>
        </p:sp>
        <p:sp>
          <p:nvSpPr>
            <p:cNvPr name="TextBox 73" id="73"/>
            <p:cNvSpPr txBox="true"/>
            <p:nvPr/>
          </p:nvSpPr>
          <p:spPr>
            <a:xfrm>
              <a:off x="0" y="-19050"/>
              <a:ext cx="7163732" cy="2657421"/>
            </a:xfrm>
            <a:prstGeom prst="rect">
              <a:avLst/>
            </a:prstGeom>
          </p:spPr>
          <p:txBody>
            <a:bodyPr anchor="t" rtlCol="false" tIns="0" lIns="0" bIns="0" rIns="0"/>
            <a:lstStyle/>
            <a:p>
              <a:pPr algn="l">
                <a:lnSpc>
                  <a:spcPts val="3240"/>
                </a:lnSpc>
              </a:pPr>
              <a:r>
                <a:rPr lang="en-US" sz="2700">
                  <a:solidFill>
                    <a:srgbClr val="FFFFFF"/>
                  </a:solidFill>
                  <a:latin typeface="Cambria"/>
                  <a:ea typeface="Cambria"/>
                  <a:cs typeface="Cambria"/>
                  <a:sym typeface="Cambria"/>
                </a:rPr>
                <a:t>Integrate Backend and Frontend</a:t>
              </a:r>
            </a:p>
          </p:txBody>
        </p:sp>
      </p:grpSp>
      <p:sp>
        <p:nvSpPr>
          <p:cNvPr name="Freeform 74" id="74" descr="A green circle with a black tick in it  Description automatically generated"/>
          <p:cNvSpPr/>
          <p:nvPr/>
        </p:nvSpPr>
        <p:spPr>
          <a:xfrm flipH="false" flipV="false" rot="0">
            <a:off x="1308328" y="7292466"/>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3"/>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2635250" y="2881339"/>
            <a:ext cx="11853333" cy="4182634"/>
            <a:chOff x="0" y="0"/>
            <a:chExt cx="15804444" cy="5576845"/>
          </a:xfrm>
        </p:grpSpPr>
        <p:sp>
          <p:nvSpPr>
            <p:cNvPr name="Freeform 21" id="21"/>
            <p:cNvSpPr/>
            <p:nvPr/>
          </p:nvSpPr>
          <p:spPr>
            <a:xfrm flipH="false" flipV="false" rot="0">
              <a:off x="0" y="0"/>
              <a:ext cx="15804445" cy="5576845"/>
            </a:xfrm>
            <a:custGeom>
              <a:avLst/>
              <a:gdLst/>
              <a:ahLst/>
              <a:cxnLst/>
              <a:rect r="r" b="b" t="t" l="l"/>
              <a:pathLst>
                <a:path h="5576845" w="15804445">
                  <a:moveTo>
                    <a:pt x="0" y="0"/>
                  </a:moveTo>
                  <a:lnTo>
                    <a:pt x="15804445" y="0"/>
                  </a:lnTo>
                  <a:lnTo>
                    <a:pt x="15804445" y="5576845"/>
                  </a:lnTo>
                  <a:lnTo>
                    <a:pt x="0" y="5576845"/>
                  </a:lnTo>
                  <a:close/>
                </a:path>
              </a:pathLst>
            </a:custGeom>
            <a:solidFill>
              <a:srgbClr val="000000">
                <a:alpha val="0"/>
              </a:srgbClr>
            </a:solidFill>
          </p:spPr>
        </p:sp>
        <p:sp>
          <p:nvSpPr>
            <p:cNvPr name="TextBox 22" id="22"/>
            <p:cNvSpPr txBox="true"/>
            <p:nvPr/>
          </p:nvSpPr>
          <p:spPr>
            <a:xfrm>
              <a:off x="0" y="-9525"/>
              <a:ext cx="15804444" cy="5586370"/>
            </a:xfrm>
            <a:prstGeom prst="rect">
              <a:avLst/>
            </a:prstGeom>
          </p:spPr>
          <p:txBody>
            <a:bodyPr anchor="t" rtlCol="false" tIns="0" lIns="0" bIns="0" rIns="0"/>
            <a:lstStyle/>
            <a:p>
              <a:pPr algn="ctr">
                <a:lnSpc>
                  <a:spcPts val="6839"/>
                </a:lnSpc>
              </a:pPr>
              <a:r>
                <a:rPr lang="en-US" sz="5699" b="true">
                  <a:solidFill>
                    <a:srgbClr val="002060"/>
                  </a:solidFill>
                  <a:latin typeface="Cambria Bold"/>
                  <a:ea typeface="Cambria Bold"/>
                  <a:cs typeface="Cambria Bold"/>
                  <a:sym typeface="Cambria Bold"/>
                </a:rPr>
                <a:t>DEMONSTRATION</a:t>
              </a:r>
            </a:p>
          </p:txBody>
        </p:sp>
      </p:grpSp>
      <p:sp>
        <p:nvSpPr>
          <p:cNvPr name="TextBox 23" id="23"/>
          <p:cNvSpPr txBox="true"/>
          <p:nvPr/>
        </p:nvSpPr>
        <p:spPr>
          <a:xfrm rot="0">
            <a:off x="1915144" y="3971289"/>
            <a:ext cx="12140549" cy="428625"/>
          </a:xfrm>
          <a:prstGeom prst="rect">
            <a:avLst/>
          </a:prstGeom>
        </p:spPr>
        <p:txBody>
          <a:bodyPr anchor="t" rtlCol="false" tIns="0" lIns="0" bIns="0" rIns="0">
            <a:spAutoFit/>
          </a:bodyPr>
          <a:lstStyle/>
          <a:p>
            <a:pPr algn="ctr">
              <a:lnSpc>
                <a:spcPts val="3240"/>
              </a:lnSpc>
              <a:spcBef>
                <a:spcPct val="0"/>
              </a:spcBef>
            </a:pPr>
            <a:r>
              <a:rPr lang="en-US" sz="2700">
                <a:solidFill>
                  <a:srgbClr val="FFFFFF"/>
                </a:solidFill>
                <a:latin typeface="Cambria"/>
                <a:ea typeface="Cambria"/>
                <a:cs typeface="Cambria"/>
                <a:sym typeface="Cambria"/>
              </a:rPr>
              <a:t>Completed training and fine-tuning models for delivery time predication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19" id="19"/>
          <p:cNvGrpSpPr/>
          <p:nvPr/>
        </p:nvGrpSpPr>
        <p:grpSpPr>
          <a:xfrm rot="0">
            <a:off x="0" y="-729407"/>
            <a:ext cx="10885762" cy="3081458"/>
            <a:chOff x="0" y="0"/>
            <a:chExt cx="14514350" cy="4108610"/>
          </a:xfrm>
        </p:grpSpPr>
        <p:sp>
          <p:nvSpPr>
            <p:cNvPr name="Freeform 20" id="20"/>
            <p:cNvSpPr/>
            <p:nvPr/>
          </p:nvSpPr>
          <p:spPr>
            <a:xfrm flipH="false" flipV="false" rot="0">
              <a:off x="0" y="0"/>
              <a:ext cx="14514350" cy="4108610"/>
            </a:xfrm>
            <a:custGeom>
              <a:avLst/>
              <a:gdLst/>
              <a:ahLst/>
              <a:cxnLst/>
              <a:rect r="r" b="b" t="t" l="l"/>
              <a:pathLst>
                <a:path h="4108610" w="14514350">
                  <a:moveTo>
                    <a:pt x="0" y="0"/>
                  </a:moveTo>
                  <a:lnTo>
                    <a:pt x="14514350" y="0"/>
                  </a:lnTo>
                  <a:lnTo>
                    <a:pt x="14514350" y="4108610"/>
                  </a:lnTo>
                  <a:lnTo>
                    <a:pt x="0" y="4108610"/>
                  </a:lnTo>
                  <a:close/>
                </a:path>
              </a:pathLst>
            </a:custGeom>
            <a:solidFill>
              <a:srgbClr val="000000">
                <a:alpha val="0"/>
              </a:srgbClr>
            </a:solidFill>
          </p:spPr>
        </p:sp>
        <p:sp>
          <p:nvSpPr>
            <p:cNvPr name="TextBox 21" id="21"/>
            <p:cNvSpPr txBox="true"/>
            <p:nvPr/>
          </p:nvSpPr>
          <p:spPr>
            <a:xfrm>
              <a:off x="0" y="-9525"/>
              <a:ext cx="14514350" cy="4118135"/>
            </a:xfrm>
            <a:prstGeom prst="rect">
              <a:avLst/>
            </a:prstGeom>
          </p:spPr>
          <p:txBody>
            <a:bodyPr anchor="t" rtlCol="false" tIns="0" lIns="0" bIns="0" rIns="0"/>
            <a:lstStyle/>
            <a:p>
              <a:pPr algn="l" marL="906783" indent="-453392" lvl="1">
                <a:lnSpc>
                  <a:spcPts val="5040"/>
                </a:lnSpc>
                <a:buFont typeface="Arial"/>
                <a:buChar char="•"/>
              </a:pPr>
              <a:r>
                <a:rPr lang="en-US" b="true" sz="4200">
                  <a:solidFill>
                    <a:srgbClr val="002060"/>
                  </a:solidFill>
                  <a:latin typeface="Cambria Bold"/>
                  <a:ea typeface="Cambria Bold"/>
                  <a:cs typeface="Cambria Bold"/>
                  <a:sym typeface="Cambria Bold"/>
                </a:rPr>
                <a:t>Python Code Data Processing</a:t>
              </a:r>
            </a:p>
          </p:txBody>
        </p:sp>
      </p:grpSp>
      <p:sp>
        <p:nvSpPr>
          <p:cNvPr name="Freeform 22" id="2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3" id="23"/>
          <p:cNvSpPr/>
          <p:nvPr/>
        </p:nvSpPr>
        <p:spPr>
          <a:xfrm flipH="false" flipV="false" rot="0">
            <a:off x="1885950" y="2135888"/>
            <a:ext cx="12963257" cy="7470077"/>
          </a:xfrm>
          <a:custGeom>
            <a:avLst/>
            <a:gdLst/>
            <a:ahLst/>
            <a:cxnLst/>
            <a:rect r="r" b="b" t="t" l="l"/>
            <a:pathLst>
              <a:path h="7470077" w="12963257">
                <a:moveTo>
                  <a:pt x="0" y="0"/>
                </a:moveTo>
                <a:lnTo>
                  <a:pt x="12963257" y="0"/>
                </a:lnTo>
                <a:lnTo>
                  <a:pt x="12963257" y="7470077"/>
                </a:lnTo>
                <a:lnTo>
                  <a:pt x="0" y="7470077"/>
                </a:lnTo>
                <a:lnTo>
                  <a:pt x="0" y="0"/>
                </a:lnTo>
                <a:close/>
              </a:path>
            </a:pathLst>
          </a:custGeom>
          <a:blipFill>
            <a:blip r:embed="rId4"/>
            <a:stretch>
              <a:fillRect l="0" t="0" r="0" b="0"/>
            </a:stretch>
          </a:blipFill>
        </p:spPr>
      </p:sp>
      <p:sp>
        <p:nvSpPr>
          <p:cNvPr name="TextBox 24" id="24"/>
          <p:cNvSpPr txBox="true"/>
          <p:nvPr/>
        </p:nvSpPr>
        <p:spPr>
          <a:xfrm rot="0">
            <a:off x="306921" y="1377536"/>
            <a:ext cx="626327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Improment Score Model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729672" y="-3950229"/>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1885950" y="1352218"/>
            <a:ext cx="13252177" cy="7719393"/>
          </a:xfrm>
          <a:custGeom>
            <a:avLst/>
            <a:gdLst/>
            <a:ahLst/>
            <a:cxnLst/>
            <a:rect r="r" b="b" t="t" l="l"/>
            <a:pathLst>
              <a:path h="7719393" w="13252177">
                <a:moveTo>
                  <a:pt x="0" y="0"/>
                </a:moveTo>
                <a:lnTo>
                  <a:pt x="13252177" y="0"/>
                </a:lnTo>
                <a:lnTo>
                  <a:pt x="13252177" y="7719393"/>
                </a:lnTo>
                <a:lnTo>
                  <a:pt x="0" y="7719393"/>
                </a:lnTo>
                <a:lnTo>
                  <a:pt x="0" y="0"/>
                </a:lnTo>
                <a:close/>
              </a:path>
            </a:pathLst>
          </a:custGeom>
          <a:blipFill>
            <a:blip r:embed="rId4"/>
            <a:stretch>
              <a:fillRect l="0" t="0" r="0" b="0"/>
            </a:stretch>
          </a:blipFill>
        </p:spPr>
      </p:sp>
      <p:sp>
        <p:nvSpPr>
          <p:cNvPr name="TextBox 21" id="21"/>
          <p:cNvSpPr txBox="true"/>
          <p:nvPr/>
        </p:nvSpPr>
        <p:spPr>
          <a:xfrm rot="0">
            <a:off x="1568073" y="283487"/>
            <a:ext cx="626327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Gap Risk Prediction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69205" y="8815280"/>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4</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sp>
        <p:nvSpPr>
          <p:cNvPr name="Freeform 9" id="9" descr="A hand holding a pen  Description automatically generated"/>
          <p:cNvSpPr/>
          <p:nvPr/>
        </p:nvSpPr>
        <p:spPr>
          <a:xfrm flipH="false" flipV="false" rot="0">
            <a:off x="0" y="0"/>
            <a:ext cx="9564458" cy="9269613"/>
          </a:xfrm>
          <a:custGeom>
            <a:avLst/>
            <a:gdLst/>
            <a:ahLst/>
            <a:cxnLst/>
            <a:rect r="r" b="b" t="t" l="l"/>
            <a:pathLst>
              <a:path h="9269613" w="9564458">
                <a:moveTo>
                  <a:pt x="0" y="0"/>
                </a:moveTo>
                <a:lnTo>
                  <a:pt x="9564458" y="0"/>
                </a:lnTo>
                <a:lnTo>
                  <a:pt x="9564458" y="9269613"/>
                </a:lnTo>
                <a:lnTo>
                  <a:pt x="0" y="9269613"/>
                </a:lnTo>
                <a:lnTo>
                  <a:pt x="0" y="0"/>
                </a:lnTo>
                <a:close/>
              </a:path>
            </a:pathLst>
          </a:custGeom>
          <a:blipFill>
            <a:blip r:embed="rId3"/>
            <a:stretch>
              <a:fillRect l="0" t="0" r="0" b="0"/>
            </a:stretch>
          </a:blipFill>
        </p:spPr>
      </p:sp>
      <p:grpSp>
        <p:nvGrpSpPr>
          <p:cNvPr name="Group 10" id="10"/>
          <p:cNvGrpSpPr/>
          <p:nvPr/>
        </p:nvGrpSpPr>
        <p:grpSpPr>
          <a:xfrm rot="0">
            <a:off x="10870022" y="-219065"/>
            <a:ext cx="4114800" cy="3960502"/>
            <a:chOff x="0" y="0"/>
            <a:chExt cx="5486400" cy="5280670"/>
          </a:xfrm>
        </p:grpSpPr>
        <p:sp>
          <p:nvSpPr>
            <p:cNvPr name="Freeform 11" id="11"/>
            <p:cNvSpPr/>
            <p:nvPr/>
          </p:nvSpPr>
          <p:spPr>
            <a:xfrm flipH="false" flipV="false" rot="0">
              <a:off x="0" y="0"/>
              <a:ext cx="5486400" cy="5280670"/>
            </a:xfrm>
            <a:custGeom>
              <a:avLst/>
              <a:gdLst/>
              <a:ahLst/>
              <a:cxnLst/>
              <a:rect r="r" b="b" t="t" l="l"/>
              <a:pathLst>
                <a:path h="5280670" w="5486400">
                  <a:moveTo>
                    <a:pt x="0" y="0"/>
                  </a:moveTo>
                  <a:lnTo>
                    <a:pt x="5486400" y="0"/>
                  </a:lnTo>
                  <a:lnTo>
                    <a:pt x="5486400" y="5280670"/>
                  </a:lnTo>
                  <a:lnTo>
                    <a:pt x="0" y="5280670"/>
                  </a:lnTo>
                  <a:close/>
                </a:path>
              </a:pathLst>
            </a:custGeom>
            <a:solidFill>
              <a:srgbClr val="000000">
                <a:alpha val="0"/>
              </a:srgbClr>
            </a:solidFill>
          </p:spPr>
        </p:sp>
        <p:sp>
          <p:nvSpPr>
            <p:cNvPr name="TextBox 12" id="12"/>
            <p:cNvSpPr txBox="true"/>
            <p:nvPr/>
          </p:nvSpPr>
          <p:spPr>
            <a:xfrm>
              <a:off x="0" y="-9525"/>
              <a:ext cx="5486400" cy="5290195"/>
            </a:xfrm>
            <a:prstGeom prst="rect">
              <a:avLst/>
            </a:prstGeom>
          </p:spPr>
          <p:txBody>
            <a:bodyPr anchor="t" rtlCol="false" tIns="0" lIns="0" bIns="0" rIns="0"/>
            <a:lstStyle/>
            <a:p>
              <a:pPr algn="l">
                <a:lnSpc>
                  <a:spcPts val="6480"/>
                </a:lnSpc>
              </a:pPr>
              <a:r>
                <a:rPr lang="en-US" sz="5400" b="true">
                  <a:solidFill>
                    <a:srgbClr val="002060"/>
                  </a:solidFill>
                  <a:latin typeface="Cambria Bold"/>
                  <a:ea typeface="Cambria Bold"/>
                  <a:cs typeface="Cambria Bold"/>
                  <a:sym typeface="Cambria Bold"/>
                </a:rPr>
                <a:t>Content</a:t>
              </a:r>
            </a:p>
          </p:txBody>
        </p:sp>
      </p:grpSp>
      <p:grpSp>
        <p:nvGrpSpPr>
          <p:cNvPr name="Group 13" id="13"/>
          <p:cNvGrpSpPr/>
          <p:nvPr/>
        </p:nvGrpSpPr>
        <p:grpSpPr>
          <a:xfrm rot="0">
            <a:off x="10568157" y="1761186"/>
            <a:ext cx="8220623" cy="7009590"/>
            <a:chOff x="0" y="0"/>
            <a:chExt cx="10960830" cy="9346120"/>
          </a:xfrm>
        </p:grpSpPr>
        <p:sp>
          <p:nvSpPr>
            <p:cNvPr name="Freeform 14" id="14"/>
            <p:cNvSpPr/>
            <p:nvPr/>
          </p:nvSpPr>
          <p:spPr>
            <a:xfrm flipH="false" flipV="false" rot="0">
              <a:off x="0" y="0"/>
              <a:ext cx="10960830" cy="9346120"/>
            </a:xfrm>
            <a:custGeom>
              <a:avLst/>
              <a:gdLst/>
              <a:ahLst/>
              <a:cxnLst/>
              <a:rect r="r" b="b" t="t" l="l"/>
              <a:pathLst>
                <a:path h="9346120" w="10960830">
                  <a:moveTo>
                    <a:pt x="0" y="0"/>
                  </a:moveTo>
                  <a:lnTo>
                    <a:pt x="10960830" y="0"/>
                  </a:lnTo>
                  <a:lnTo>
                    <a:pt x="10960830" y="9346120"/>
                  </a:lnTo>
                  <a:lnTo>
                    <a:pt x="0" y="9346120"/>
                  </a:lnTo>
                  <a:close/>
                </a:path>
              </a:pathLst>
            </a:custGeom>
            <a:solidFill>
              <a:srgbClr val="000000">
                <a:alpha val="0"/>
              </a:srgbClr>
            </a:solidFill>
          </p:spPr>
        </p:sp>
        <p:sp>
          <p:nvSpPr>
            <p:cNvPr name="TextBox 15" id="15"/>
            <p:cNvSpPr txBox="true"/>
            <p:nvPr/>
          </p:nvSpPr>
          <p:spPr>
            <a:xfrm>
              <a:off x="0" y="-190500"/>
              <a:ext cx="10960830" cy="9536620"/>
            </a:xfrm>
            <a:prstGeom prst="rect">
              <a:avLst/>
            </a:prstGeom>
          </p:spPr>
          <p:txBody>
            <a:bodyPr anchor="t" rtlCol="false" tIns="0" lIns="0" bIns="0" rIns="0"/>
            <a:lstStyle/>
            <a:p>
              <a:pPr algn="l" marL="561021" indent="-280510" lvl="1">
                <a:lnSpc>
                  <a:spcPts val="5579"/>
                </a:lnSpc>
                <a:buAutoNum type="arabicPeriod" startAt="1"/>
              </a:pPr>
              <a:r>
                <a:rPr lang="en-US" sz="3099">
                  <a:solidFill>
                    <a:srgbClr val="000000"/>
                  </a:solidFill>
                  <a:latin typeface="Cambria"/>
                  <a:ea typeface="Cambria"/>
                  <a:cs typeface="Cambria"/>
                  <a:sym typeface="Cambria"/>
                </a:rPr>
                <a:t>Introduction</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Research Question</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Objectives</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System Overview Diagram</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Technologies</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Individual Components Section</a:t>
              </a:r>
            </a:p>
            <a:p>
              <a:pPr algn="l" marL="561021" indent="-280510" lvl="1">
                <a:lnSpc>
                  <a:spcPts val="5579"/>
                </a:lnSpc>
                <a:buAutoNum type="arabicPeriod" startAt="1"/>
              </a:pPr>
              <a:r>
                <a:rPr lang="en-US" sz="3099">
                  <a:solidFill>
                    <a:srgbClr val="000000"/>
                  </a:solidFill>
                  <a:latin typeface="Cambria"/>
                  <a:ea typeface="Cambria"/>
                  <a:cs typeface="Cambria"/>
                  <a:sym typeface="Cambria"/>
                </a:rPr>
                <a:t>Commercialization Aspects</a:t>
              </a:r>
            </a:p>
            <a:p>
              <a:pPr algn="l" marL="488632" indent="-244316" lvl="1">
                <a:lnSpc>
                  <a:spcPts val="4860"/>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969497"/>
            <a:chOff x="0" y="0"/>
            <a:chExt cx="12231510" cy="1292662"/>
          </a:xfrm>
        </p:grpSpPr>
        <p:sp>
          <p:nvSpPr>
            <p:cNvPr name="Freeform 17" id="17"/>
            <p:cNvSpPr/>
            <p:nvPr/>
          </p:nvSpPr>
          <p:spPr>
            <a:xfrm flipH="false" flipV="false" rot="0">
              <a:off x="0" y="0"/>
              <a:ext cx="12231510" cy="1292662"/>
            </a:xfrm>
            <a:custGeom>
              <a:avLst/>
              <a:gdLst/>
              <a:ahLst/>
              <a:cxnLst/>
              <a:rect r="r" b="b" t="t" l="l"/>
              <a:pathLst>
                <a:path h="1292662" w="12231510">
                  <a:moveTo>
                    <a:pt x="0" y="0"/>
                  </a:moveTo>
                  <a:lnTo>
                    <a:pt x="12231510" y="0"/>
                  </a:lnTo>
                  <a:lnTo>
                    <a:pt x="12231510" y="1292662"/>
                  </a:lnTo>
                  <a:lnTo>
                    <a:pt x="0" y="1292662"/>
                  </a:lnTo>
                  <a:close/>
                </a:path>
              </a:pathLst>
            </a:custGeom>
            <a:solidFill>
              <a:srgbClr val="000000">
                <a:alpha val="0"/>
              </a:srgbClr>
            </a:solidFill>
          </p:spPr>
        </p:sp>
        <p:sp>
          <p:nvSpPr>
            <p:cNvPr name="TextBox 18" id="18"/>
            <p:cNvSpPr txBox="true"/>
            <p:nvPr/>
          </p:nvSpPr>
          <p:spPr>
            <a:xfrm>
              <a:off x="0" y="-19050"/>
              <a:ext cx="12231510" cy="1311712"/>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a:p>
              <a:pPr algn="l">
                <a:lnSpc>
                  <a:spcPts val="3240"/>
                </a:lnSpc>
              </a:pPr>
              <a:r>
                <a:rPr lang="en-US" sz="2700">
                  <a:solidFill>
                    <a:srgbClr val="000000"/>
                  </a:solidFill>
                  <a:latin typeface="Cambria"/>
                  <a:ea typeface="Cambria"/>
                  <a:cs typeface="Cambria"/>
                  <a:sym typeface="Cambria"/>
                </a:rPr>
                <a:t>099</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1215293" y="2110684"/>
            <a:ext cx="14374172" cy="6773828"/>
          </a:xfrm>
          <a:custGeom>
            <a:avLst/>
            <a:gdLst/>
            <a:ahLst/>
            <a:cxnLst/>
            <a:rect r="r" b="b" t="t" l="l"/>
            <a:pathLst>
              <a:path h="6773828" w="14374172">
                <a:moveTo>
                  <a:pt x="0" y="0"/>
                </a:moveTo>
                <a:lnTo>
                  <a:pt x="14374172" y="0"/>
                </a:lnTo>
                <a:lnTo>
                  <a:pt x="14374172" y="6773829"/>
                </a:lnTo>
                <a:lnTo>
                  <a:pt x="0" y="6773829"/>
                </a:lnTo>
                <a:lnTo>
                  <a:pt x="0" y="0"/>
                </a:lnTo>
                <a:close/>
              </a:path>
            </a:pathLst>
          </a:custGeom>
          <a:blipFill>
            <a:blip r:embed="rId4"/>
            <a:stretch>
              <a:fillRect l="0" t="0" r="0" b="0"/>
            </a:stretch>
          </a:blipFill>
        </p:spPr>
      </p:sp>
      <p:sp>
        <p:nvSpPr>
          <p:cNvPr name="TextBox 21" id="21"/>
          <p:cNvSpPr txBox="true"/>
          <p:nvPr/>
        </p:nvSpPr>
        <p:spPr>
          <a:xfrm rot="0">
            <a:off x="1028700" y="691495"/>
            <a:ext cx="626327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Staff Prediction Model</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11278706" y="1755411"/>
            <a:ext cx="3456779" cy="7681731"/>
          </a:xfrm>
          <a:custGeom>
            <a:avLst/>
            <a:gdLst/>
            <a:ahLst/>
            <a:cxnLst/>
            <a:rect r="r" b="b" t="t" l="l"/>
            <a:pathLst>
              <a:path h="7681731" w="3456779">
                <a:moveTo>
                  <a:pt x="0" y="0"/>
                </a:moveTo>
                <a:lnTo>
                  <a:pt x="3456778" y="0"/>
                </a:lnTo>
                <a:lnTo>
                  <a:pt x="3456778" y="7681730"/>
                </a:lnTo>
                <a:lnTo>
                  <a:pt x="0" y="7681730"/>
                </a:lnTo>
                <a:lnTo>
                  <a:pt x="0" y="0"/>
                </a:lnTo>
                <a:close/>
              </a:path>
            </a:pathLst>
          </a:custGeom>
          <a:blipFill>
            <a:blip r:embed="rId4"/>
            <a:stretch>
              <a:fillRect l="0" t="0" r="0" b="0"/>
            </a:stretch>
          </a:blipFill>
        </p:spPr>
      </p:sp>
      <p:sp>
        <p:nvSpPr>
          <p:cNvPr name="TextBox 21" id="21"/>
          <p:cNvSpPr txBox="true"/>
          <p:nvPr/>
        </p:nvSpPr>
        <p:spPr>
          <a:xfrm rot="0">
            <a:off x="0" y="4090762"/>
            <a:ext cx="9248319" cy="1457325"/>
          </a:xfrm>
          <a:prstGeom prst="rect">
            <a:avLst/>
          </a:prstGeom>
        </p:spPr>
        <p:txBody>
          <a:bodyPr anchor="t" rtlCol="false" tIns="0" lIns="0" bIns="0" rIns="0">
            <a:spAutoFit/>
          </a:bodyPr>
          <a:lstStyle/>
          <a:p>
            <a:pPr algn="ctr">
              <a:lnSpc>
                <a:spcPts val="5759"/>
              </a:lnSpc>
              <a:spcBef>
                <a:spcPct val="0"/>
              </a:spcBef>
            </a:pPr>
            <a:r>
              <a:rPr lang="en-US" b="true" sz="4799">
                <a:solidFill>
                  <a:srgbClr val="000000"/>
                </a:solidFill>
                <a:latin typeface="Cambria Bold"/>
                <a:ea typeface="Cambria Bold"/>
                <a:cs typeface="Cambria Bold"/>
                <a:sym typeface="Cambria Bold"/>
              </a:rPr>
              <a:t>GoSwift Employee Performence Dashboard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1187956" y="-381920"/>
            <a:ext cx="12795165" cy="3516213"/>
            <a:chOff x="0" y="0"/>
            <a:chExt cx="17060220" cy="4688284"/>
          </a:xfrm>
        </p:grpSpPr>
        <p:sp>
          <p:nvSpPr>
            <p:cNvPr name="Freeform 21" id="21"/>
            <p:cNvSpPr/>
            <p:nvPr/>
          </p:nvSpPr>
          <p:spPr>
            <a:xfrm flipH="false" flipV="false" rot="0">
              <a:off x="0" y="0"/>
              <a:ext cx="17060221" cy="4688284"/>
            </a:xfrm>
            <a:custGeom>
              <a:avLst/>
              <a:gdLst/>
              <a:ahLst/>
              <a:cxnLst/>
              <a:rect r="r" b="b" t="t" l="l"/>
              <a:pathLst>
                <a:path h="4688284" w="17060221">
                  <a:moveTo>
                    <a:pt x="0" y="0"/>
                  </a:moveTo>
                  <a:lnTo>
                    <a:pt x="17060221" y="0"/>
                  </a:lnTo>
                  <a:lnTo>
                    <a:pt x="17060221" y="4688284"/>
                  </a:lnTo>
                  <a:lnTo>
                    <a:pt x="0" y="4688284"/>
                  </a:lnTo>
                  <a:close/>
                </a:path>
              </a:pathLst>
            </a:custGeom>
            <a:solidFill>
              <a:srgbClr val="000000">
                <a:alpha val="0"/>
              </a:srgbClr>
            </a:solidFill>
          </p:spPr>
        </p:sp>
        <p:sp>
          <p:nvSpPr>
            <p:cNvPr name="TextBox 22" id="22"/>
            <p:cNvSpPr txBox="true"/>
            <p:nvPr/>
          </p:nvSpPr>
          <p:spPr>
            <a:xfrm>
              <a:off x="0" y="-9525"/>
              <a:ext cx="17060220" cy="4697809"/>
            </a:xfrm>
            <a:prstGeom prst="rect">
              <a:avLst/>
            </a:prstGeom>
          </p:spPr>
          <p:txBody>
            <a:bodyPr anchor="t" rtlCol="false" tIns="0" lIns="0" bIns="0" rIns="0"/>
            <a:lstStyle/>
            <a:p>
              <a:pPr algn="ctr"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COMPONENT SPECIFIC REQUIREMENTS </a:t>
              </a:r>
            </a:p>
          </p:txBody>
        </p:sp>
      </p:grpSp>
      <p:grpSp>
        <p:nvGrpSpPr>
          <p:cNvPr name="Group 23" id="23"/>
          <p:cNvGrpSpPr/>
          <p:nvPr/>
        </p:nvGrpSpPr>
        <p:grpSpPr>
          <a:xfrm rot="0">
            <a:off x="1187957" y="2349244"/>
            <a:ext cx="5570220" cy="4774690"/>
            <a:chOff x="0" y="0"/>
            <a:chExt cx="7426960" cy="6366254"/>
          </a:xfrm>
        </p:grpSpPr>
        <p:sp>
          <p:nvSpPr>
            <p:cNvPr name="Freeform 24" id="24"/>
            <p:cNvSpPr/>
            <p:nvPr/>
          </p:nvSpPr>
          <p:spPr>
            <a:xfrm flipH="false" flipV="false" rot="0">
              <a:off x="25400" y="25400"/>
              <a:ext cx="7376160" cy="6994398"/>
            </a:xfrm>
            <a:custGeom>
              <a:avLst/>
              <a:gdLst/>
              <a:ahLst/>
              <a:cxnLst/>
              <a:rect r="r" b="b" t="t" l="l"/>
              <a:pathLst>
                <a:path h="6994398" w="7376160">
                  <a:moveTo>
                    <a:pt x="0" y="0"/>
                  </a:moveTo>
                  <a:lnTo>
                    <a:pt x="7376160" y="0"/>
                  </a:lnTo>
                  <a:lnTo>
                    <a:pt x="7376160" y="5064633"/>
                  </a:lnTo>
                  <a:cubicBezTo>
                    <a:pt x="3688080" y="5064633"/>
                    <a:pt x="3688080" y="6994398"/>
                    <a:pt x="0" y="5897880"/>
                  </a:cubicBezTo>
                  <a:close/>
                </a:path>
              </a:pathLst>
            </a:custGeom>
            <a:solidFill>
              <a:srgbClr val="002060"/>
            </a:solidFill>
          </p:spPr>
        </p:sp>
        <p:sp>
          <p:nvSpPr>
            <p:cNvPr name="Freeform 25" id="25"/>
            <p:cNvSpPr/>
            <p:nvPr/>
          </p:nvSpPr>
          <p:spPr>
            <a:xfrm flipH="false" flipV="false" rot="0">
              <a:off x="0" y="0"/>
              <a:ext cx="7426960" cy="6285738"/>
            </a:xfrm>
            <a:custGeom>
              <a:avLst/>
              <a:gdLst/>
              <a:ahLst/>
              <a:cxnLst/>
              <a:rect r="r" b="b" t="t" l="l"/>
              <a:pathLst>
                <a:path h="6285738" w="7426960">
                  <a:moveTo>
                    <a:pt x="25400" y="0"/>
                  </a:moveTo>
                  <a:lnTo>
                    <a:pt x="7401560" y="0"/>
                  </a:lnTo>
                  <a:cubicBezTo>
                    <a:pt x="7415530" y="0"/>
                    <a:pt x="7426960" y="11430"/>
                    <a:pt x="7426960" y="25400"/>
                  </a:cubicBezTo>
                  <a:lnTo>
                    <a:pt x="7426960" y="5090033"/>
                  </a:lnTo>
                  <a:cubicBezTo>
                    <a:pt x="7426960" y="5104003"/>
                    <a:pt x="7415530" y="5115433"/>
                    <a:pt x="7401560" y="5115433"/>
                  </a:cubicBezTo>
                  <a:cubicBezTo>
                    <a:pt x="5819140" y="5115433"/>
                    <a:pt x="4918583" y="5471414"/>
                    <a:pt x="4110609" y="5790819"/>
                  </a:cubicBezTo>
                  <a:cubicBezTo>
                    <a:pt x="3455670" y="6049772"/>
                    <a:pt x="2859024" y="6285738"/>
                    <a:pt x="2011553" y="6285738"/>
                  </a:cubicBezTo>
                  <a:cubicBezTo>
                    <a:pt x="1473708" y="6285738"/>
                    <a:pt x="835787" y="6190742"/>
                    <a:pt x="18161" y="5947664"/>
                  </a:cubicBezTo>
                  <a:cubicBezTo>
                    <a:pt x="7366" y="5944489"/>
                    <a:pt x="0" y="5934583"/>
                    <a:pt x="0" y="5923280"/>
                  </a:cubicBezTo>
                  <a:lnTo>
                    <a:pt x="0" y="25400"/>
                  </a:lnTo>
                  <a:cubicBezTo>
                    <a:pt x="0" y="11430"/>
                    <a:pt x="11430" y="0"/>
                    <a:pt x="25400" y="0"/>
                  </a:cubicBezTo>
                  <a:moveTo>
                    <a:pt x="25400" y="50800"/>
                  </a:moveTo>
                  <a:lnTo>
                    <a:pt x="25400" y="25400"/>
                  </a:lnTo>
                  <a:lnTo>
                    <a:pt x="50800" y="25400"/>
                  </a:lnTo>
                  <a:lnTo>
                    <a:pt x="50800" y="5923280"/>
                  </a:lnTo>
                  <a:lnTo>
                    <a:pt x="25400" y="5923280"/>
                  </a:lnTo>
                  <a:lnTo>
                    <a:pt x="32639" y="5898896"/>
                  </a:lnTo>
                  <a:cubicBezTo>
                    <a:pt x="846836" y="6140958"/>
                    <a:pt x="1479804" y="6234811"/>
                    <a:pt x="2011553" y="6234811"/>
                  </a:cubicBezTo>
                  <a:cubicBezTo>
                    <a:pt x="2848483" y="6234811"/>
                    <a:pt x="3437001" y="6002274"/>
                    <a:pt x="4091940" y="5743448"/>
                  </a:cubicBezTo>
                  <a:cubicBezTo>
                    <a:pt x="4901946" y="5423281"/>
                    <a:pt x="5809615" y="5064506"/>
                    <a:pt x="7401560" y="5064506"/>
                  </a:cubicBezTo>
                  <a:lnTo>
                    <a:pt x="7401560" y="5089906"/>
                  </a:lnTo>
                  <a:lnTo>
                    <a:pt x="7376160" y="5089906"/>
                  </a:lnTo>
                  <a:lnTo>
                    <a:pt x="7376160" y="25400"/>
                  </a:lnTo>
                  <a:lnTo>
                    <a:pt x="7401560" y="25400"/>
                  </a:lnTo>
                  <a:lnTo>
                    <a:pt x="7401560" y="50800"/>
                  </a:lnTo>
                  <a:lnTo>
                    <a:pt x="25400" y="50800"/>
                  </a:lnTo>
                  <a:close/>
                </a:path>
              </a:pathLst>
            </a:custGeom>
            <a:solidFill>
              <a:srgbClr val="022B52"/>
            </a:solidFill>
          </p:spPr>
        </p:sp>
      </p:grpSp>
      <p:grpSp>
        <p:nvGrpSpPr>
          <p:cNvPr name="Group 26" id="26"/>
          <p:cNvGrpSpPr/>
          <p:nvPr/>
        </p:nvGrpSpPr>
        <p:grpSpPr>
          <a:xfrm rot="0">
            <a:off x="1422284" y="1850322"/>
            <a:ext cx="4483944" cy="2202396"/>
            <a:chOff x="0" y="0"/>
            <a:chExt cx="5978592" cy="2936528"/>
          </a:xfrm>
        </p:grpSpPr>
        <p:sp>
          <p:nvSpPr>
            <p:cNvPr name="Freeform 27" id="27"/>
            <p:cNvSpPr/>
            <p:nvPr/>
          </p:nvSpPr>
          <p:spPr>
            <a:xfrm flipH="false" flipV="false" rot="0">
              <a:off x="0" y="0"/>
              <a:ext cx="5978592" cy="2936528"/>
            </a:xfrm>
            <a:custGeom>
              <a:avLst/>
              <a:gdLst/>
              <a:ahLst/>
              <a:cxnLst/>
              <a:rect r="r" b="b" t="t" l="l"/>
              <a:pathLst>
                <a:path h="2936528" w="5978592">
                  <a:moveTo>
                    <a:pt x="0" y="0"/>
                  </a:moveTo>
                  <a:lnTo>
                    <a:pt x="5978592" y="0"/>
                  </a:lnTo>
                  <a:lnTo>
                    <a:pt x="5978592" y="2936528"/>
                  </a:lnTo>
                  <a:lnTo>
                    <a:pt x="0" y="2936528"/>
                  </a:lnTo>
                  <a:close/>
                </a:path>
              </a:pathLst>
            </a:custGeom>
            <a:solidFill>
              <a:srgbClr val="000000">
                <a:alpha val="0"/>
              </a:srgbClr>
            </a:solidFill>
          </p:spPr>
        </p:sp>
        <p:sp>
          <p:nvSpPr>
            <p:cNvPr name="TextBox 28" id="28"/>
            <p:cNvSpPr txBox="true"/>
            <p:nvPr/>
          </p:nvSpPr>
          <p:spPr>
            <a:xfrm>
              <a:off x="0" y="-19050"/>
              <a:ext cx="5978592" cy="2955578"/>
            </a:xfrm>
            <a:prstGeom prst="rect">
              <a:avLst/>
            </a:prstGeom>
          </p:spPr>
          <p:txBody>
            <a:bodyPr anchor="t" rtlCol="false" tIns="0" lIns="0" bIns="0" rIns="0"/>
            <a:lstStyle/>
            <a:p>
              <a:pPr algn="l">
                <a:lnSpc>
                  <a:spcPts val="3600"/>
                </a:lnSpc>
              </a:pPr>
              <a:r>
                <a:rPr lang="en-US" sz="3000">
                  <a:solidFill>
                    <a:srgbClr val="FFFFFF"/>
                  </a:solidFill>
                  <a:latin typeface="Cambria"/>
                  <a:ea typeface="Cambria"/>
                  <a:cs typeface="Cambria"/>
                  <a:sym typeface="Cambria"/>
                </a:rPr>
                <a:t>Functional Requirements</a:t>
              </a:r>
            </a:p>
          </p:txBody>
        </p:sp>
      </p:grpSp>
      <p:grpSp>
        <p:nvGrpSpPr>
          <p:cNvPr name="Group 29" id="29"/>
          <p:cNvGrpSpPr/>
          <p:nvPr/>
        </p:nvGrpSpPr>
        <p:grpSpPr>
          <a:xfrm rot="0">
            <a:off x="1356715" y="2737034"/>
            <a:ext cx="5018178" cy="3600986"/>
            <a:chOff x="0" y="0"/>
            <a:chExt cx="6690904" cy="4801314"/>
          </a:xfrm>
        </p:grpSpPr>
        <p:sp>
          <p:nvSpPr>
            <p:cNvPr name="Freeform 30" id="30"/>
            <p:cNvSpPr/>
            <p:nvPr/>
          </p:nvSpPr>
          <p:spPr>
            <a:xfrm flipH="false" flipV="false" rot="0">
              <a:off x="0" y="0"/>
              <a:ext cx="6690904" cy="4801314"/>
            </a:xfrm>
            <a:custGeom>
              <a:avLst/>
              <a:gdLst/>
              <a:ahLst/>
              <a:cxnLst/>
              <a:rect r="r" b="b" t="t" l="l"/>
              <a:pathLst>
                <a:path h="4801314" w="6690904">
                  <a:moveTo>
                    <a:pt x="0" y="0"/>
                  </a:moveTo>
                  <a:lnTo>
                    <a:pt x="6690904" y="0"/>
                  </a:lnTo>
                  <a:lnTo>
                    <a:pt x="6690904" y="4801314"/>
                  </a:lnTo>
                  <a:lnTo>
                    <a:pt x="0" y="4801314"/>
                  </a:lnTo>
                  <a:close/>
                </a:path>
              </a:pathLst>
            </a:custGeom>
            <a:solidFill>
              <a:srgbClr val="000000">
                <a:alpha val="0"/>
              </a:srgbClr>
            </a:solidFill>
          </p:spPr>
        </p:sp>
        <p:sp>
          <p:nvSpPr>
            <p:cNvPr name="TextBox 31" id="31"/>
            <p:cNvSpPr txBox="true"/>
            <p:nvPr/>
          </p:nvSpPr>
          <p:spPr>
            <a:xfrm>
              <a:off x="0" y="-19050"/>
              <a:ext cx="6690904" cy="4820364"/>
            </a:xfrm>
            <a:prstGeom prst="rect">
              <a:avLst/>
            </a:prstGeom>
          </p:spPr>
          <p:txBody>
            <a:bodyPr anchor="t" rtlCol="false" tIns="0" lIns="0" bIns="0" rIns="0"/>
            <a:lstStyle/>
            <a:p>
              <a:pPr algn="l" marL="488632" indent="-244316" lvl="1">
                <a:lnSpc>
                  <a:spcPts val="3240"/>
                </a:lnSpc>
                <a:buFont typeface="Arial"/>
                <a:buChar char="•"/>
              </a:pPr>
              <a:r>
                <a:rPr lang="en-US" sz="2700">
                  <a:solidFill>
                    <a:srgbClr val="FFFFFF"/>
                  </a:solidFill>
                  <a:latin typeface="Cambria"/>
                  <a:ea typeface="Cambria"/>
                  <a:cs typeface="Cambria"/>
                  <a:sym typeface="Cambria"/>
                </a:rPr>
                <a:t>Data collection</a:t>
              </a:r>
            </a:p>
            <a:p>
              <a:pPr algn="l" marL="488632" indent="-244316" lvl="1">
                <a:lnSpc>
                  <a:spcPts val="3240"/>
                </a:lnSpc>
                <a:buFont typeface="Arial"/>
                <a:buChar char="•"/>
              </a:pPr>
              <a:r>
                <a:rPr lang="en-US" sz="2700">
                  <a:solidFill>
                    <a:srgbClr val="FFFFFF"/>
                  </a:solidFill>
                  <a:latin typeface="Cambria"/>
                  <a:ea typeface="Cambria"/>
                  <a:cs typeface="Cambria"/>
                  <a:sym typeface="Cambria"/>
                </a:rPr>
                <a:t>Behavioral Pattern Analysis:</a:t>
              </a:r>
            </a:p>
            <a:p>
              <a:pPr algn="l" marL="488632" indent="-244316" lvl="1">
                <a:lnSpc>
                  <a:spcPts val="3240"/>
                </a:lnSpc>
                <a:buFont typeface="Arial"/>
                <a:buChar char="•"/>
              </a:pPr>
              <a:r>
                <a:rPr lang="en-US" sz="2700">
                  <a:solidFill>
                    <a:srgbClr val="FFFFFF"/>
                  </a:solidFill>
                  <a:latin typeface="Cambria"/>
                  <a:ea typeface="Cambria"/>
                  <a:cs typeface="Cambria"/>
                  <a:sym typeface="Cambria"/>
                </a:rPr>
                <a:t>Improvement Calculation:</a:t>
              </a:r>
            </a:p>
            <a:p>
              <a:pPr algn="l" marL="488632" indent="-244316" lvl="1">
                <a:lnSpc>
                  <a:spcPts val="3240"/>
                </a:lnSpc>
                <a:buFont typeface="Arial"/>
                <a:buChar char="•"/>
              </a:pPr>
              <a:r>
                <a:rPr lang="en-US" sz="2700">
                  <a:solidFill>
                    <a:srgbClr val="FFFFFF"/>
                  </a:solidFill>
                  <a:latin typeface="Cambria"/>
                  <a:ea typeface="Cambria"/>
                  <a:cs typeface="Cambria"/>
                  <a:sym typeface="Cambria"/>
                </a:rPr>
                <a:t>Staffing Recommendations:</a:t>
              </a:r>
            </a:p>
            <a:p>
              <a:pPr algn="l">
                <a:lnSpc>
                  <a:spcPts val="2879"/>
                </a:lnSpc>
              </a:pPr>
            </a:p>
            <a:p>
              <a:pPr algn="l" marL="434340" indent="-217170" lvl="1">
                <a:lnSpc>
                  <a:spcPts val="2879"/>
                </a:lnSpc>
              </a:pPr>
            </a:p>
            <a:p>
              <a:pPr algn="l" marL="434340" indent="-217170" lvl="1">
                <a:lnSpc>
                  <a:spcPts val="2879"/>
                </a:lnSpc>
              </a:pPr>
            </a:p>
          </p:txBody>
        </p:sp>
      </p:grpSp>
      <p:grpSp>
        <p:nvGrpSpPr>
          <p:cNvPr name="Group 32" id="32"/>
          <p:cNvGrpSpPr/>
          <p:nvPr/>
        </p:nvGrpSpPr>
        <p:grpSpPr>
          <a:xfrm rot="0">
            <a:off x="9344404" y="2349244"/>
            <a:ext cx="5570220" cy="4774690"/>
            <a:chOff x="0" y="0"/>
            <a:chExt cx="7426960" cy="6366254"/>
          </a:xfrm>
        </p:grpSpPr>
        <p:sp>
          <p:nvSpPr>
            <p:cNvPr name="Freeform 33" id="33"/>
            <p:cNvSpPr/>
            <p:nvPr/>
          </p:nvSpPr>
          <p:spPr>
            <a:xfrm flipH="false" flipV="false" rot="0">
              <a:off x="25400" y="25400"/>
              <a:ext cx="7376160" cy="6994398"/>
            </a:xfrm>
            <a:custGeom>
              <a:avLst/>
              <a:gdLst/>
              <a:ahLst/>
              <a:cxnLst/>
              <a:rect r="r" b="b" t="t" l="l"/>
              <a:pathLst>
                <a:path h="6994398" w="7376160">
                  <a:moveTo>
                    <a:pt x="0" y="0"/>
                  </a:moveTo>
                  <a:lnTo>
                    <a:pt x="7376160" y="0"/>
                  </a:lnTo>
                  <a:lnTo>
                    <a:pt x="7376160" y="5064633"/>
                  </a:lnTo>
                  <a:cubicBezTo>
                    <a:pt x="3688080" y="5064633"/>
                    <a:pt x="3688080" y="6994398"/>
                    <a:pt x="0" y="5897880"/>
                  </a:cubicBezTo>
                  <a:close/>
                </a:path>
              </a:pathLst>
            </a:custGeom>
            <a:solidFill>
              <a:srgbClr val="002060"/>
            </a:solidFill>
          </p:spPr>
        </p:sp>
        <p:sp>
          <p:nvSpPr>
            <p:cNvPr name="Freeform 34" id="34"/>
            <p:cNvSpPr/>
            <p:nvPr/>
          </p:nvSpPr>
          <p:spPr>
            <a:xfrm flipH="false" flipV="false" rot="0">
              <a:off x="0" y="0"/>
              <a:ext cx="7426960" cy="6285738"/>
            </a:xfrm>
            <a:custGeom>
              <a:avLst/>
              <a:gdLst/>
              <a:ahLst/>
              <a:cxnLst/>
              <a:rect r="r" b="b" t="t" l="l"/>
              <a:pathLst>
                <a:path h="6285738" w="7426960">
                  <a:moveTo>
                    <a:pt x="25400" y="0"/>
                  </a:moveTo>
                  <a:lnTo>
                    <a:pt x="7401560" y="0"/>
                  </a:lnTo>
                  <a:cubicBezTo>
                    <a:pt x="7415530" y="0"/>
                    <a:pt x="7426960" y="11430"/>
                    <a:pt x="7426960" y="25400"/>
                  </a:cubicBezTo>
                  <a:lnTo>
                    <a:pt x="7426960" y="5090033"/>
                  </a:lnTo>
                  <a:cubicBezTo>
                    <a:pt x="7426960" y="5104003"/>
                    <a:pt x="7415530" y="5115433"/>
                    <a:pt x="7401560" y="5115433"/>
                  </a:cubicBezTo>
                  <a:cubicBezTo>
                    <a:pt x="5819140" y="5115433"/>
                    <a:pt x="4918583" y="5471414"/>
                    <a:pt x="4110609" y="5790819"/>
                  </a:cubicBezTo>
                  <a:cubicBezTo>
                    <a:pt x="3455670" y="6049772"/>
                    <a:pt x="2859024" y="6285738"/>
                    <a:pt x="2011553" y="6285738"/>
                  </a:cubicBezTo>
                  <a:cubicBezTo>
                    <a:pt x="1473708" y="6285738"/>
                    <a:pt x="835787" y="6190742"/>
                    <a:pt x="18161" y="5947664"/>
                  </a:cubicBezTo>
                  <a:cubicBezTo>
                    <a:pt x="7366" y="5944489"/>
                    <a:pt x="0" y="5934583"/>
                    <a:pt x="0" y="5923280"/>
                  </a:cubicBezTo>
                  <a:lnTo>
                    <a:pt x="0" y="25400"/>
                  </a:lnTo>
                  <a:cubicBezTo>
                    <a:pt x="0" y="11430"/>
                    <a:pt x="11430" y="0"/>
                    <a:pt x="25400" y="0"/>
                  </a:cubicBezTo>
                  <a:moveTo>
                    <a:pt x="25400" y="50800"/>
                  </a:moveTo>
                  <a:lnTo>
                    <a:pt x="25400" y="25400"/>
                  </a:lnTo>
                  <a:lnTo>
                    <a:pt x="50800" y="25400"/>
                  </a:lnTo>
                  <a:lnTo>
                    <a:pt x="50800" y="5923280"/>
                  </a:lnTo>
                  <a:lnTo>
                    <a:pt x="25400" y="5923280"/>
                  </a:lnTo>
                  <a:lnTo>
                    <a:pt x="32639" y="5898896"/>
                  </a:lnTo>
                  <a:cubicBezTo>
                    <a:pt x="846836" y="6140958"/>
                    <a:pt x="1479804" y="6234811"/>
                    <a:pt x="2011553" y="6234811"/>
                  </a:cubicBezTo>
                  <a:cubicBezTo>
                    <a:pt x="2848483" y="6234811"/>
                    <a:pt x="3437001" y="6002274"/>
                    <a:pt x="4091940" y="5743448"/>
                  </a:cubicBezTo>
                  <a:cubicBezTo>
                    <a:pt x="4901946" y="5423281"/>
                    <a:pt x="5809615" y="5064506"/>
                    <a:pt x="7401560" y="5064506"/>
                  </a:cubicBezTo>
                  <a:lnTo>
                    <a:pt x="7401560" y="5089906"/>
                  </a:lnTo>
                  <a:lnTo>
                    <a:pt x="7376160" y="5089906"/>
                  </a:lnTo>
                  <a:lnTo>
                    <a:pt x="7376160" y="25400"/>
                  </a:lnTo>
                  <a:lnTo>
                    <a:pt x="7401560" y="25400"/>
                  </a:lnTo>
                  <a:lnTo>
                    <a:pt x="7401560" y="50800"/>
                  </a:lnTo>
                  <a:lnTo>
                    <a:pt x="25400" y="50800"/>
                  </a:lnTo>
                  <a:close/>
                </a:path>
              </a:pathLst>
            </a:custGeom>
            <a:solidFill>
              <a:srgbClr val="022B52"/>
            </a:solidFill>
          </p:spPr>
        </p:sp>
      </p:grpSp>
      <p:grpSp>
        <p:nvGrpSpPr>
          <p:cNvPr name="Group 35" id="35"/>
          <p:cNvGrpSpPr/>
          <p:nvPr/>
        </p:nvGrpSpPr>
        <p:grpSpPr>
          <a:xfrm rot="0">
            <a:off x="9645731" y="1850322"/>
            <a:ext cx="5398344" cy="2202396"/>
            <a:chOff x="0" y="0"/>
            <a:chExt cx="7197792" cy="2936528"/>
          </a:xfrm>
        </p:grpSpPr>
        <p:sp>
          <p:nvSpPr>
            <p:cNvPr name="Freeform 36" id="36"/>
            <p:cNvSpPr/>
            <p:nvPr/>
          </p:nvSpPr>
          <p:spPr>
            <a:xfrm flipH="false" flipV="false" rot="0">
              <a:off x="0" y="0"/>
              <a:ext cx="7197792" cy="2936528"/>
            </a:xfrm>
            <a:custGeom>
              <a:avLst/>
              <a:gdLst/>
              <a:ahLst/>
              <a:cxnLst/>
              <a:rect r="r" b="b" t="t" l="l"/>
              <a:pathLst>
                <a:path h="2936528" w="7197792">
                  <a:moveTo>
                    <a:pt x="0" y="0"/>
                  </a:moveTo>
                  <a:lnTo>
                    <a:pt x="7197792" y="0"/>
                  </a:lnTo>
                  <a:lnTo>
                    <a:pt x="7197792" y="2936528"/>
                  </a:lnTo>
                  <a:lnTo>
                    <a:pt x="0" y="2936528"/>
                  </a:lnTo>
                  <a:close/>
                </a:path>
              </a:pathLst>
            </a:custGeom>
            <a:solidFill>
              <a:srgbClr val="000000">
                <a:alpha val="0"/>
              </a:srgbClr>
            </a:solidFill>
          </p:spPr>
        </p:sp>
        <p:sp>
          <p:nvSpPr>
            <p:cNvPr name="TextBox 37" id="37"/>
            <p:cNvSpPr txBox="true"/>
            <p:nvPr/>
          </p:nvSpPr>
          <p:spPr>
            <a:xfrm>
              <a:off x="0" y="-19050"/>
              <a:ext cx="7197792" cy="2955578"/>
            </a:xfrm>
            <a:prstGeom prst="rect">
              <a:avLst/>
            </a:prstGeom>
          </p:spPr>
          <p:txBody>
            <a:bodyPr anchor="t" rtlCol="false" tIns="0" lIns="0" bIns="0" rIns="0"/>
            <a:lstStyle/>
            <a:p>
              <a:pPr algn="l">
                <a:lnSpc>
                  <a:spcPts val="3600"/>
                </a:lnSpc>
              </a:pPr>
              <a:r>
                <a:rPr lang="en-US" sz="3000">
                  <a:solidFill>
                    <a:srgbClr val="FFFFFF"/>
                  </a:solidFill>
                  <a:latin typeface="Cambria"/>
                  <a:ea typeface="Cambria"/>
                  <a:cs typeface="Cambria"/>
                  <a:sym typeface="Cambria"/>
                </a:rPr>
                <a:t>Non-Functional Requirements</a:t>
              </a:r>
            </a:p>
          </p:txBody>
        </p:sp>
      </p:grpSp>
      <p:grpSp>
        <p:nvGrpSpPr>
          <p:cNvPr name="Group 38" id="38"/>
          <p:cNvGrpSpPr/>
          <p:nvPr/>
        </p:nvGrpSpPr>
        <p:grpSpPr>
          <a:xfrm rot="0">
            <a:off x="9645731" y="2559440"/>
            <a:ext cx="3090670" cy="3208976"/>
            <a:chOff x="0" y="0"/>
            <a:chExt cx="4120894" cy="4278635"/>
          </a:xfrm>
        </p:grpSpPr>
        <p:sp>
          <p:nvSpPr>
            <p:cNvPr name="Freeform 39" id="39"/>
            <p:cNvSpPr/>
            <p:nvPr/>
          </p:nvSpPr>
          <p:spPr>
            <a:xfrm flipH="false" flipV="false" rot="0">
              <a:off x="0" y="0"/>
              <a:ext cx="4120894" cy="4278635"/>
            </a:xfrm>
            <a:custGeom>
              <a:avLst/>
              <a:gdLst/>
              <a:ahLst/>
              <a:cxnLst/>
              <a:rect r="r" b="b" t="t" l="l"/>
              <a:pathLst>
                <a:path h="4278635" w="4120894">
                  <a:moveTo>
                    <a:pt x="0" y="0"/>
                  </a:moveTo>
                  <a:lnTo>
                    <a:pt x="4120894" y="0"/>
                  </a:lnTo>
                  <a:lnTo>
                    <a:pt x="4120894" y="4278635"/>
                  </a:lnTo>
                  <a:lnTo>
                    <a:pt x="0" y="4278635"/>
                  </a:lnTo>
                  <a:close/>
                </a:path>
              </a:pathLst>
            </a:custGeom>
            <a:solidFill>
              <a:srgbClr val="000000">
                <a:alpha val="0"/>
              </a:srgbClr>
            </a:solidFill>
          </p:spPr>
        </p:sp>
        <p:sp>
          <p:nvSpPr>
            <p:cNvPr name="TextBox 40" id="40"/>
            <p:cNvSpPr txBox="true"/>
            <p:nvPr/>
          </p:nvSpPr>
          <p:spPr>
            <a:xfrm>
              <a:off x="0" y="-19050"/>
              <a:ext cx="4120894" cy="4297685"/>
            </a:xfrm>
            <a:prstGeom prst="rect">
              <a:avLst/>
            </a:prstGeom>
          </p:spPr>
          <p:txBody>
            <a:bodyPr anchor="t" rtlCol="false" tIns="0" lIns="0" bIns="0" rIns="0"/>
            <a:lstStyle/>
            <a:p>
              <a:pPr algn="l" marL="488632" indent="-244316" lvl="1">
                <a:lnSpc>
                  <a:spcPts val="3240"/>
                </a:lnSpc>
                <a:buFont typeface="Arial"/>
                <a:buChar char="•"/>
              </a:pPr>
              <a:r>
                <a:rPr lang="en-US" sz="2700">
                  <a:solidFill>
                    <a:srgbClr val="EEF0FF"/>
                  </a:solidFill>
                  <a:latin typeface="Cambria"/>
                  <a:ea typeface="Cambria"/>
                  <a:cs typeface="Cambria"/>
                  <a:sym typeface="Cambria"/>
                </a:rPr>
                <a:t>Reliability</a:t>
              </a:r>
            </a:p>
            <a:p>
              <a:pPr algn="l" marL="488632" indent="-244316" lvl="1">
                <a:lnSpc>
                  <a:spcPts val="3240"/>
                </a:lnSpc>
                <a:buFont typeface="Arial"/>
                <a:buChar char="•"/>
              </a:pPr>
              <a:r>
                <a:rPr lang="en-US" sz="2700">
                  <a:solidFill>
                    <a:srgbClr val="EEF0FF"/>
                  </a:solidFill>
                  <a:latin typeface="Cambria"/>
                  <a:ea typeface="Cambria"/>
                  <a:cs typeface="Cambria"/>
                  <a:sym typeface="Cambria"/>
                </a:rPr>
                <a:t> Availability</a:t>
              </a:r>
            </a:p>
            <a:p>
              <a:pPr algn="l" marL="488632" indent="-244316" lvl="1">
                <a:lnSpc>
                  <a:spcPts val="3240"/>
                </a:lnSpc>
                <a:buFont typeface="Arial"/>
                <a:buChar char="•"/>
              </a:pPr>
              <a:r>
                <a:rPr lang="en-US" sz="2700">
                  <a:solidFill>
                    <a:srgbClr val="EEF0FF"/>
                  </a:solidFill>
                  <a:latin typeface="Cambria"/>
                  <a:ea typeface="Cambria"/>
                  <a:cs typeface="Cambria"/>
                  <a:sym typeface="Cambria"/>
                </a:rPr>
                <a:t>Maintainability</a:t>
              </a:r>
            </a:p>
            <a:p>
              <a:pPr algn="l" marL="488632" indent="-244316" lvl="1">
                <a:lnSpc>
                  <a:spcPts val="3240"/>
                </a:lnSpc>
                <a:buFont typeface="Arial"/>
                <a:buChar char="•"/>
              </a:pPr>
              <a:r>
                <a:rPr lang="en-US" sz="2700">
                  <a:solidFill>
                    <a:srgbClr val="EEF0FF"/>
                  </a:solidFill>
                  <a:latin typeface="Cambria"/>
                  <a:ea typeface="Cambria"/>
                  <a:cs typeface="Cambria"/>
                  <a:sym typeface="Cambria"/>
                </a:rPr>
                <a:t>Security</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374257" y="198539"/>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WORK BREAKDOWN CHART </a:t>
              </a:r>
            </a:p>
          </p:txBody>
        </p:sp>
      </p:grpSp>
      <p:sp>
        <p:nvSpPr>
          <p:cNvPr name="Freeform 23" id="23" descr="A diagram of a gantt chart  Description automatically generated"/>
          <p:cNvSpPr/>
          <p:nvPr/>
        </p:nvSpPr>
        <p:spPr>
          <a:xfrm flipH="false" flipV="false" rot="0">
            <a:off x="2486336" y="2593042"/>
            <a:ext cx="10841691" cy="6520143"/>
          </a:xfrm>
          <a:custGeom>
            <a:avLst/>
            <a:gdLst/>
            <a:ahLst/>
            <a:cxnLst/>
            <a:rect r="r" b="b" t="t" l="l"/>
            <a:pathLst>
              <a:path h="6520143" w="10841691">
                <a:moveTo>
                  <a:pt x="0" y="0"/>
                </a:moveTo>
                <a:lnTo>
                  <a:pt x="10841691" y="0"/>
                </a:lnTo>
                <a:lnTo>
                  <a:pt x="10841691" y="6520143"/>
                </a:lnTo>
                <a:lnTo>
                  <a:pt x="0" y="6520143"/>
                </a:lnTo>
                <a:lnTo>
                  <a:pt x="0" y="0"/>
                </a:lnTo>
                <a:close/>
              </a:path>
            </a:pathLst>
          </a:custGeom>
          <a:blipFill>
            <a:blip r:embed="rId4"/>
            <a:stretch>
              <a:fillRect l="-116" t="0" r="-116"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880056" y="889626"/>
            <a:ext cx="3995210" cy="3516213"/>
            <a:chOff x="0" y="0"/>
            <a:chExt cx="5326946" cy="4688284"/>
          </a:xfrm>
        </p:grpSpPr>
        <p:sp>
          <p:nvSpPr>
            <p:cNvPr name="Freeform 21" id="21"/>
            <p:cNvSpPr/>
            <p:nvPr/>
          </p:nvSpPr>
          <p:spPr>
            <a:xfrm flipH="false" flipV="false" rot="0">
              <a:off x="0" y="0"/>
              <a:ext cx="5326946" cy="4688284"/>
            </a:xfrm>
            <a:custGeom>
              <a:avLst/>
              <a:gdLst/>
              <a:ahLst/>
              <a:cxnLst/>
              <a:rect r="r" b="b" t="t" l="l"/>
              <a:pathLst>
                <a:path h="4688284" w="5326946">
                  <a:moveTo>
                    <a:pt x="0" y="0"/>
                  </a:moveTo>
                  <a:lnTo>
                    <a:pt x="5326946" y="0"/>
                  </a:lnTo>
                  <a:lnTo>
                    <a:pt x="5326946" y="4688284"/>
                  </a:lnTo>
                  <a:lnTo>
                    <a:pt x="0" y="4688284"/>
                  </a:lnTo>
                  <a:close/>
                </a:path>
              </a:pathLst>
            </a:custGeom>
            <a:solidFill>
              <a:srgbClr val="000000">
                <a:alpha val="0"/>
              </a:srgbClr>
            </a:solidFill>
          </p:spPr>
        </p:sp>
        <p:sp>
          <p:nvSpPr>
            <p:cNvPr name="TextBox 22" id="22"/>
            <p:cNvSpPr txBox="true"/>
            <p:nvPr/>
          </p:nvSpPr>
          <p:spPr>
            <a:xfrm>
              <a:off x="0" y="-9525"/>
              <a:ext cx="5326946"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REFERENCES</a:t>
              </a:r>
            </a:p>
          </p:txBody>
        </p:sp>
      </p:grpSp>
      <p:grpSp>
        <p:nvGrpSpPr>
          <p:cNvPr name="Group 23" id="23"/>
          <p:cNvGrpSpPr/>
          <p:nvPr/>
        </p:nvGrpSpPr>
        <p:grpSpPr>
          <a:xfrm rot="0">
            <a:off x="880056" y="2535094"/>
            <a:ext cx="14949489" cy="5216812"/>
            <a:chOff x="0" y="0"/>
            <a:chExt cx="19932652" cy="6955750"/>
          </a:xfrm>
        </p:grpSpPr>
        <p:sp>
          <p:nvSpPr>
            <p:cNvPr name="Freeform 24" id="24"/>
            <p:cNvSpPr/>
            <p:nvPr/>
          </p:nvSpPr>
          <p:spPr>
            <a:xfrm flipH="false" flipV="false" rot="0">
              <a:off x="0" y="0"/>
              <a:ext cx="19932652" cy="6955750"/>
            </a:xfrm>
            <a:custGeom>
              <a:avLst/>
              <a:gdLst/>
              <a:ahLst/>
              <a:cxnLst/>
              <a:rect r="r" b="b" t="t" l="l"/>
              <a:pathLst>
                <a:path h="6955750" w="19932652">
                  <a:moveTo>
                    <a:pt x="0" y="0"/>
                  </a:moveTo>
                  <a:lnTo>
                    <a:pt x="19932652" y="0"/>
                  </a:lnTo>
                  <a:lnTo>
                    <a:pt x="19932652" y="6955750"/>
                  </a:lnTo>
                  <a:lnTo>
                    <a:pt x="0" y="6955750"/>
                  </a:lnTo>
                  <a:close/>
                </a:path>
              </a:pathLst>
            </a:custGeom>
            <a:solidFill>
              <a:srgbClr val="000000">
                <a:alpha val="0"/>
              </a:srgbClr>
            </a:solidFill>
          </p:spPr>
        </p:sp>
        <p:sp>
          <p:nvSpPr>
            <p:cNvPr name="TextBox 25" id="25"/>
            <p:cNvSpPr txBox="true"/>
            <p:nvPr/>
          </p:nvSpPr>
          <p:spPr>
            <a:xfrm>
              <a:off x="0" y="-19050"/>
              <a:ext cx="19932652" cy="6974800"/>
            </a:xfrm>
            <a:prstGeom prst="rect">
              <a:avLst/>
            </a:prstGeom>
          </p:spPr>
          <p:txBody>
            <a:bodyPr anchor="t" rtlCol="false" tIns="0" lIns="0" bIns="0" rIns="0"/>
            <a:lstStyle/>
            <a:p>
              <a:pPr algn="l">
                <a:lnSpc>
                  <a:spcPts val="3240"/>
                </a:lnSpc>
              </a:pPr>
              <a:r>
                <a:rPr lang="en-US" sz="2700">
                  <a:solidFill>
                    <a:srgbClr val="333333"/>
                  </a:solidFill>
                  <a:latin typeface="Cambria"/>
                  <a:ea typeface="Cambria"/>
                  <a:cs typeface="Cambria"/>
                  <a:sym typeface="Cambria"/>
                </a:rPr>
                <a:t>[1] Employee Recognition, Task Performance, and OCB: Mediated and Moderated by Pride</a:t>
              </a:r>
              <a:r>
                <a:rPr lang="en-US" sz="2700">
                  <a:solidFill>
                    <a:srgbClr val="000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mdpi.com/2071-1050/14/3/1631"/>
                </a:rPr>
                <a:t>https://www.mdpi.com/2071-1050/14/3/1631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[2] The Key Strategies for Measuring Employee Performance in Companies: A Systematic Review(</a:t>
              </a:r>
              <a:r>
                <a:rPr lang="en-US" sz="2700" u="sng">
                  <a:solidFill>
                    <a:srgbClr val="F49100"/>
                  </a:solidFill>
                  <a:latin typeface="Cambria"/>
                  <a:ea typeface="Cambria"/>
                  <a:cs typeface="Cambria"/>
                  <a:sym typeface="Cambria"/>
                  <a:hlinkClick r:id="rId5" tooltip="https://www.researchgate.net/publication/367528681"/>
                </a:rPr>
                <a:t>https://www.researchgate.net/publication/367528681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[3] Role of Work Breaks in Well-Being and Performance(</a:t>
              </a:r>
              <a:r>
                <a:rPr lang="en-US" sz="2700" u="sng">
                  <a:solidFill>
                    <a:srgbClr val="F49100"/>
                  </a:solidFill>
                  <a:latin typeface="Cambria"/>
                  <a:ea typeface="Cambria"/>
                  <a:cs typeface="Cambria"/>
                  <a:sym typeface="Cambria"/>
                  <a:hlinkClick r:id="rId6" tooltip="https://www.researchgate.net/publication/361913348_"/>
                </a:rPr>
                <a:t>https://www.researchgate.net/publication/361913348_</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[4] Putting the System Into Performance Management Systems: A Review and Agenda for Performance Management Research(</a:t>
              </a:r>
              <a:r>
                <a:rPr lang="en-US" sz="2700" u="sng">
                  <a:solidFill>
                    <a:srgbClr val="F49100"/>
                  </a:solidFill>
                  <a:latin typeface="Cambria"/>
                  <a:ea typeface="Cambria"/>
                  <a:cs typeface="Cambria"/>
                  <a:sym typeface="Cambria"/>
                  <a:hlinkClick r:id="rId7" tooltip="https://www.researchgate.net/publication/323040479_"/>
                </a:rPr>
                <a:t>https://www.researchgate.net/publication/323040479_</a:t>
              </a:r>
              <a:r>
                <a:rPr lang="en-US" sz="2700">
                  <a:solidFill>
                    <a:srgbClr val="000000"/>
                  </a:solidFill>
                  <a:latin typeface="Cambria"/>
                  <a:ea typeface="Cambria"/>
                  <a:cs typeface="Cambria"/>
                  <a:sym typeface="Cambria"/>
                </a:rPr>
                <a:t> )</a:t>
              </a:r>
            </a:p>
            <a:p>
              <a:pPr algn="l">
                <a:lnSpc>
                  <a:spcPts val="3240"/>
                </a:lnSpc>
              </a:pPr>
              <a:r>
                <a:rPr lang="en-US" sz="2700">
                  <a:solidFill>
                    <a:srgbClr val="333333"/>
                  </a:solidFill>
                  <a:latin typeface="Cambria"/>
                  <a:ea typeface="Cambria"/>
                  <a:cs typeface="Cambria"/>
                  <a:sym typeface="Cambria"/>
                </a:rPr>
                <a:t>[5] Employee Recognition and Performance:A Field Experiment(</a:t>
              </a:r>
              <a:r>
                <a:rPr lang="en-US" sz="2700" u="sng">
                  <a:solidFill>
                    <a:srgbClr val="F49100"/>
                  </a:solidFill>
                  <a:latin typeface="Cambria"/>
                  <a:ea typeface="Cambria"/>
                  <a:cs typeface="Cambria"/>
                  <a:sym typeface="Cambria"/>
                  <a:hlinkClick r:id="rId8" tooltip="https://people.duke.edu/~dandan/webfiles/PapersPayoff/Scarcity_02June2015.pd"/>
                </a:rPr>
                <a:t>https://people.duke.edu/~dandan/webfiles/PapersPayoff/Scarcity_02June2015.pd</a:t>
              </a:r>
              <a:r>
                <a:rPr lang="en-US" sz="2700">
                  <a:solidFill>
                    <a:srgbClr val="333333"/>
                  </a:solidFill>
                  <a:latin typeface="Cambria"/>
                  <a:ea typeface="Cambria"/>
                  <a:cs typeface="Cambria"/>
                  <a:sym typeface="Cambria"/>
                </a:rPr>
                <a:t> )</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10015359"/>
            <a:ext cx="18288000" cy="271643"/>
            <a:chOff x="0" y="0"/>
            <a:chExt cx="24384000" cy="362190"/>
          </a:xfrm>
        </p:grpSpPr>
        <p:sp>
          <p:nvSpPr>
            <p:cNvPr name="Freeform 10" id="10"/>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1" id="11"/>
          <p:cNvGrpSpPr/>
          <p:nvPr/>
        </p:nvGrpSpPr>
        <p:grpSpPr>
          <a:xfrm rot="0">
            <a:off x="2162013" y="6859010"/>
            <a:ext cx="15544800" cy="2043112"/>
            <a:chOff x="0" y="0"/>
            <a:chExt cx="20726400" cy="2724150"/>
          </a:xfrm>
        </p:grpSpPr>
        <p:sp>
          <p:nvSpPr>
            <p:cNvPr name="Freeform 12" id="12"/>
            <p:cNvSpPr/>
            <p:nvPr/>
          </p:nvSpPr>
          <p:spPr>
            <a:xfrm flipH="false" flipV="false" rot="0">
              <a:off x="0" y="0"/>
              <a:ext cx="20726400" cy="2724150"/>
            </a:xfrm>
            <a:custGeom>
              <a:avLst/>
              <a:gdLst/>
              <a:ahLst/>
              <a:cxnLst/>
              <a:rect r="r" b="b" t="t" l="l"/>
              <a:pathLst>
                <a:path h="2724150" w="20726400">
                  <a:moveTo>
                    <a:pt x="0" y="0"/>
                  </a:moveTo>
                  <a:lnTo>
                    <a:pt x="20726400" y="0"/>
                  </a:lnTo>
                  <a:lnTo>
                    <a:pt x="20726400" y="2724150"/>
                  </a:lnTo>
                  <a:lnTo>
                    <a:pt x="0" y="2724150"/>
                  </a:lnTo>
                  <a:close/>
                </a:path>
              </a:pathLst>
            </a:custGeom>
            <a:solidFill>
              <a:srgbClr val="000000">
                <a:alpha val="0"/>
              </a:srgbClr>
            </a:solidFill>
          </p:spPr>
        </p:sp>
        <p:sp>
          <p:nvSpPr>
            <p:cNvPr name="TextBox 13" id="13"/>
            <p:cNvSpPr txBox="true"/>
            <p:nvPr/>
          </p:nvSpPr>
          <p:spPr>
            <a:xfrm>
              <a:off x="0" y="-28575"/>
              <a:ext cx="20726400" cy="2752725"/>
            </a:xfrm>
            <a:prstGeom prst="rect">
              <a:avLst/>
            </a:prstGeom>
          </p:spPr>
          <p:txBody>
            <a:bodyPr anchor="t" rtlCol="false" tIns="0" lIns="0" bIns="0" rIns="0"/>
            <a:lstStyle/>
            <a:p>
              <a:pPr algn="l">
                <a:lnSpc>
                  <a:spcPts val="7200"/>
                </a:lnSpc>
              </a:pPr>
              <a:r>
                <a:rPr lang="en-US" sz="6000" b="true">
                  <a:solidFill>
                    <a:srgbClr val="000000"/>
                  </a:solidFill>
                  <a:latin typeface="Arimo Bold"/>
                  <a:ea typeface="Arimo Bold"/>
                  <a:cs typeface="Arimo Bold"/>
                  <a:sym typeface="Arimo Bold"/>
                </a:rPr>
                <a:t>IT21165948 | DISSANAYAKE D.T.D</a:t>
              </a:r>
            </a:p>
          </p:txBody>
        </p:sp>
      </p:grpSp>
      <p:grpSp>
        <p:nvGrpSpPr>
          <p:cNvPr name="Group 14" id="14"/>
          <p:cNvGrpSpPr/>
          <p:nvPr/>
        </p:nvGrpSpPr>
        <p:grpSpPr>
          <a:xfrm rot="0">
            <a:off x="2162013" y="7151148"/>
            <a:ext cx="15544800" cy="2250280"/>
            <a:chOff x="0" y="0"/>
            <a:chExt cx="20726400" cy="3000374"/>
          </a:xfrm>
        </p:grpSpPr>
        <p:sp>
          <p:nvSpPr>
            <p:cNvPr name="Freeform 15" id="15"/>
            <p:cNvSpPr/>
            <p:nvPr/>
          </p:nvSpPr>
          <p:spPr>
            <a:xfrm flipH="false" flipV="false" rot="0">
              <a:off x="0" y="0"/>
              <a:ext cx="20726400" cy="3000374"/>
            </a:xfrm>
            <a:custGeom>
              <a:avLst/>
              <a:gdLst/>
              <a:ahLst/>
              <a:cxnLst/>
              <a:rect r="r" b="b" t="t" l="l"/>
              <a:pathLst>
                <a:path h="3000374" w="20726400">
                  <a:moveTo>
                    <a:pt x="0" y="0"/>
                  </a:moveTo>
                  <a:lnTo>
                    <a:pt x="20726400" y="0"/>
                  </a:lnTo>
                  <a:lnTo>
                    <a:pt x="20726400" y="3000374"/>
                  </a:lnTo>
                  <a:lnTo>
                    <a:pt x="0" y="3000374"/>
                  </a:lnTo>
                  <a:close/>
                </a:path>
              </a:pathLst>
            </a:custGeom>
            <a:solidFill>
              <a:srgbClr val="000000">
                <a:alpha val="0"/>
              </a:srgbClr>
            </a:solidFill>
          </p:spPr>
        </p:sp>
        <p:sp>
          <p:nvSpPr>
            <p:cNvPr name="TextBox 16" id="16"/>
            <p:cNvSpPr txBox="true"/>
            <p:nvPr/>
          </p:nvSpPr>
          <p:spPr>
            <a:xfrm>
              <a:off x="0" y="-19050"/>
              <a:ext cx="20726400" cy="3019424"/>
            </a:xfrm>
            <a:prstGeom prst="rect">
              <a:avLst/>
            </a:prstGeom>
          </p:spPr>
          <p:txBody>
            <a:bodyPr anchor="b" rtlCol="false" tIns="0" lIns="0" bIns="0" rIns="0"/>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grpSp>
        <p:nvGrpSpPr>
          <p:cNvPr name="Group 17" id="17"/>
          <p:cNvGrpSpPr/>
          <p:nvPr/>
        </p:nvGrpSpPr>
        <p:grpSpPr>
          <a:xfrm rot="2431879">
            <a:off x="1953425" y="-2957497"/>
            <a:ext cx="1256822" cy="11851569"/>
            <a:chOff x="0" y="0"/>
            <a:chExt cx="1675762" cy="15802092"/>
          </a:xfrm>
        </p:grpSpPr>
        <p:sp>
          <p:nvSpPr>
            <p:cNvPr name="Freeform 18" id="18"/>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grpSp>
        <p:nvGrpSpPr>
          <p:cNvPr name="Group 19" id="19"/>
          <p:cNvGrpSpPr/>
          <p:nvPr/>
        </p:nvGrpSpPr>
        <p:grpSpPr>
          <a:xfrm rot="0">
            <a:off x="14328731" y="120374"/>
            <a:ext cx="3844969" cy="3998969"/>
            <a:chOff x="0" y="0"/>
            <a:chExt cx="812800" cy="845355"/>
          </a:xfrm>
        </p:grpSpPr>
        <p:sp>
          <p:nvSpPr>
            <p:cNvPr name="Freeform 20" id="20"/>
            <p:cNvSpPr/>
            <p:nvPr/>
          </p:nvSpPr>
          <p:spPr>
            <a:xfrm flipH="false" flipV="false" rot="0">
              <a:off x="0" y="0"/>
              <a:ext cx="812800" cy="845355"/>
            </a:xfrm>
            <a:custGeom>
              <a:avLst/>
              <a:gdLst/>
              <a:ahLst/>
              <a:cxnLst/>
              <a:rect r="r" b="b" t="t" l="l"/>
              <a:pathLst>
                <a:path h="845355" w="812800">
                  <a:moveTo>
                    <a:pt x="0" y="0"/>
                  </a:moveTo>
                  <a:lnTo>
                    <a:pt x="812800" y="0"/>
                  </a:lnTo>
                  <a:lnTo>
                    <a:pt x="812800" y="845355"/>
                  </a:lnTo>
                  <a:lnTo>
                    <a:pt x="0" y="845355"/>
                  </a:lnTo>
                  <a:close/>
                </a:path>
              </a:pathLst>
            </a:custGeom>
            <a:blipFill>
              <a:blip r:embed="rId4"/>
              <a:stretch>
                <a:fillRect l="-2002" t="0" r="-2002" b="0"/>
              </a:stretch>
            </a:blipFill>
          </p:spPr>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7" id="17"/>
          <p:cNvGrpSpPr/>
          <p:nvPr/>
        </p:nvGrpSpPr>
        <p:grpSpPr>
          <a:xfrm rot="0">
            <a:off x="2635250" y="-15461"/>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COMPONENT 03</a:t>
              </a:r>
            </a:p>
          </p:txBody>
        </p:sp>
      </p:grpSp>
      <p:grpSp>
        <p:nvGrpSpPr>
          <p:cNvPr name="Group 20" id="20"/>
          <p:cNvGrpSpPr/>
          <p:nvPr/>
        </p:nvGrpSpPr>
        <p:grpSpPr>
          <a:xfrm rot="0">
            <a:off x="2276921" y="1866133"/>
            <a:ext cx="12211662" cy="3269239"/>
            <a:chOff x="0" y="0"/>
            <a:chExt cx="16282216" cy="4358985"/>
          </a:xfrm>
        </p:grpSpPr>
        <p:sp>
          <p:nvSpPr>
            <p:cNvPr name="Freeform 21" id="21"/>
            <p:cNvSpPr/>
            <p:nvPr/>
          </p:nvSpPr>
          <p:spPr>
            <a:xfrm flipH="false" flipV="false" rot="0">
              <a:off x="0" y="0"/>
              <a:ext cx="16282215" cy="4358985"/>
            </a:xfrm>
            <a:custGeom>
              <a:avLst/>
              <a:gdLst/>
              <a:ahLst/>
              <a:cxnLst/>
              <a:rect r="r" b="b" t="t" l="l"/>
              <a:pathLst>
                <a:path h="4358985" w="16282215">
                  <a:moveTo>
                    <a:pt x="0" y="0"/>
                  </a:moveTo>
                  <a:lnTo>
                    <a:pt x="16282215" y="0"/>
                  </a:lnTo>
                  <a:lnTo>
                    <a:pt x="16282215" y="4358985"/>
                  </a:lnTo>
                  <a:lnTo>
                    <a:pt x="0" y="4358985"/>
                  </a:lnTo>
                  <a:close/>
                </a:path>
              </a:pathLst>
            </a:custGeom>
            <a:solidFill>
              <a:srgbClr val="000000">
                <a:alpha val="0"/>
              </a:srgbClr>
            </a:solidFill>
          </p:spPr>
        </p:sp>
        <p:sp>
          <p:nvSpPr>
            <p:cNvPr name="TextBox 22" id="22"/>
            <p:cNvSpPr txBox="true"/>
            <p:nvPr/>
          </p:nvSpPr>
          <p:spPr>
            <a:xfrm>
              <a:off x="0" y="-76200"/>
              <a:ext cx="16282216" cy="4435185"/>
            </a:xfrm>
            <a:prstGeom prst="rect">
              <a:avLst/>
            </a:prstGeom>
          </p:spPr>
          <p:txBody>
            <a:bodyPr anchor="t" rtlCol="false" tIns="0" lIns="0" bIns="0" rIns="0"/>
            <a:lstStyle/>
            <a:p>
              <a:pPr algn="ctr">
                <a:lnSpc>
                  <a:spcPts val="4967"/>
                </a:lnSpc>
              </a:pPr>
              <a:r>
                <a:rPr lang="en-US" sz="3600" b="true">
                  <a:solidFill>
                    <a:srgbClr val="002060"/>
                  </a:solidFill>
                  <a:latin typeface="Cambria Bold"/>
                  <a:ea typeface="Cambria Bold"/>
                  <a:cs typeface="Cambria Bold"/>
                  <a:sym typeface="Cambria Bold"/>
                </a:rPr>
                <a:t>Implement a fleet management system with delivery path optimization and weather,time prediction</a:t>
              </a:r>
            </a:p>
          </p:txBody>
        </p:sp>
      </p:grpSp>
      <p:sp>
        <p:nvSpPr>
          <p:cNvPr name="Freeform 23" id="23" descr="Machine Learning Route Optimization for Logistics Success"/>
          <p:cNvSpPr/>
          <p:nvPr/>
        </p:nvSpPr>
        <p:spPr>
          <a:xfrm flipH="false" flipV="false" rot="0">
            <a:off x="5590846" y="4876848"/>
            <a:ext cx="5942142" cy="3962664"/>
          </a:xfrm>
          <a:custGeom>
            <a:avLst/>
            <a:gdLst/>
            <a:ahLst/>
            <a:cxnLst/>
            <a:rect r="r" b="b" t="t" l="l"/>
            <a:pathLst>
              <a:path h="3962664" w="5942142">
                <a:moveTo>
                  <a:pt x="0" y="0"/>
                </a:moveTo>
                <a:lnTo>
                  <a:pt x="5942142" y="0"/>
                </a:lnTo>
                <a:lnTo>
                  <a:pt x="5942142" y="3962664"/>
                </a:lnTo>
                <a:lnTo>
                  <a:pt x="0" y="3962664"/>
                </a:lnTo>
                <a:lnTo>
                  <a:pt x="0" y="0"/>
                </a:lnTo>
                <a:close/>
              </a:path>
            </a:pathLst>
          </a:custGeom>
          <a:blipFill>
            <a:blip r:embed="rId5"/>
            <a:stretch>
              <a:fillRect l="0" t="-51" r="0" b="-51"/>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3975100" y="9732434"/>
            <a:ext cx="9173632" cy="553998"/>
            <a:chOff x="0" y="0"/>
            <a:chExt cx="12231510" cy="738664"/>
          </a:xfrm>
        </p:grpSpPr>
        <p:sp>
          <p:nvSpPr>
            <p:cNvPr name="Freeform 14" id="14"/>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5" id="15"/>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1158827" y="-729407"/>
            <a:ext cx="5226147" cy="3516213"/>
            <a:chOff x="0" y="0"/>
            <a:chExt cx="6968196" cy="4688284"/>
          </a:xfrm>
        </p:grpSpPr>
        <p:sp>
          <p:nvSpPr>
            <p:cNvPr name="Freeform 18" id="18"/>
            <p:cNvSpPr/>
            <p:nvPr/>
          </p:nvSpPr>
          <p:spPr>
            <a:xfrm flipH="false" flipV="false" rot="0">
              <a:off x="0" y="0"/>
              <a:ext cx="6968196" cy="4688284"/>
            </a:xfrm>
            <a:custGeom>
              <a:avLst/>
              <a:gdLst/>
              <a:ahLst/>
              <a:cxnLst/>
              <a:rect r="r" b="b" t="t" l="l"/>
              <a:pathLst>
                <a:path h="4688284" w="6968196">
                  <a:moveTo>
                    <a:pt x="0" y="0"/>
                  </a:moveTo>
                  <a:lnTo>
                    <a:pt x="6968196" y="0"/>
                  </a:lnTo>
                  <a:lnTo>
                    <a:pt x="6968196" y="4688284"/>
                  </a:lnTo>
                  <a:lnTo>
                    <a:pt x="0" y="4688284"/>
                  </a:lnTo>
                  <a:close/>
                </a:path>
              </a:pathLst>
            </a:custGeom>
            <a:solidFill>
              <a:srgbClr val="000000">
                <a:alpha val="0"/>
              </a:srgbClr>
            </a:solidFill>
          </p:spPr>
        </p:sp>
        <p:sp>
          <p:nvSpPr>
            <p:cNvPr name="TextBox 19" id="19"/>
            <p:cNvSpPr txBox="true"/>
            <p:nvPr/>
          </p:nvSpPr>
          <p:spPr>
            <a:xfrm>
              <a:off x="0" y="-9525"/>
              <a:ext cx="6968196"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BACKGROUND</a:t>
              </a:r>
            </a:p>
          </p:txBody>
        </p:sp>
      </p:grpSp>
      <p:grpSp>
        <p:nvGrpSpPr>
          <p:cNvPr name="Group 20" id="20"/>
          <p:cNvGrpSpPr/>
          <p:nvPr/>
        </p:nvGrpSpPr>
        <p:grpSpPr>
          <a:xfrm rot="0">
            <a:off x="1403310" y="619859"/>
            <a:ext cx="15627390" cy="11190145"/>
            <a:chOff x="0" y="0"/>
            <a:chExt cx="20836520" cy="14920194"/>
          </a:xfrm>
        </p:grpSpPr>
        <p:sp>
          <p:nvSpPr>
            <p:cNvPr name="Freeform 21" id="21"/>
            <p:cNvSpPr/>
            <p:nvPr/>
          </p:nvSpPr>
          <p:spPr>
            <a:xfrm flipH="false" flipV="false" rot="0">
              <a:off x="0" y="0"/>
              <a:ext cx="20836520" cy="14920193"/>
            </a:xfrm>
            <a:custGeom>
              <a:avLst/>
              <a:gdLst/>
              <a:ahLst/>
              <a:cxnLst/>
              <a:rect r="r" b="b" t="t" l="l"/>
              <a:pathLst>
                <a:path h="14920193" w="20836520">
                  <a:moveTo>
                    <a:pt x="0" y="0"/>
                  </a:moveTo>
                  <a:lnTo>
                    <a:pt x="20836520" y="0"/>
                  </a:lnTo>
                  <a:lnTo>
                    <a:pt x="20836520" y="14920193"/>
                  </a:lnTo>
                  <a:lnTo>
                    <a:pt x="0" y="14920193"/>
                  </a:lnTo>
                  <a:close/>
                </a:path>
              </a:pathLst>
            </a:custGeom>
            <a:solidFill>
              <a:srgbClr val="000000">
                <a:alpha val="0"/>
              </a:srgbClr>
            </a:solidFill>
          </p:spPr>
        </p:sp>
        <p:sp>
          <p:nvSpPr>
            <p:cNvPr name="TextBox 22" id="22"/>
            <p:cNvSpPr txBox="true"/>
            <p:nvPr/>
          </p:nvSpPr>
          <p:spPr>
            <a:xfrm>
              <a:off x="0" y="47625"/>
              <a:ext cx="20836520" cy="14872569"/>
            </a:xfrm>
            <a:prstGeom prst="rect">
              <a:avLst/>
            </a:prstGeom>
          </p:spPr>
          <p:txBody>
            <a:bodyPr anchor="t" rtlCol="false" tIns="0" lIns="0" bIns="0" rIns="0"/>
            <a:lstStyle/>
            <a:p>
              <a:pPr algn="l" marL="651053" indent="-325526" lvl="1">
                <a:lnSpc>
                  <a:spcPts val="3672"/>
                </a:lnSpc>
                <a:buFont typeface="Arial"/>
                <a:buChar char="•"/>
              </a:pPr>
              <a:r>
                <a:rPr lang="en-US" sz="3600">
                  <a:solidFill>
                    <a:srgbClr val="000000"/>
                  </a:solidFill>
                  <a:latin typeface="Cambria"/>
                  <a:ea typeface="Cambria"/>
                  <a:cs typeface="Cambria"/>
                  <a:sym typeface="Cambria"/>
                </a:rPr>
                <a:t>Challenges in Delivery services.</a:t>
              </a:r>
            </a:p>
            <a:p>
              <a:pPr algn="l">
                <a:lnSpc>
                  <a:spcPts val="3672"/>
                </a:lnSpc>
              </a:pPr>
            </a:p>
            <a:p>
              <a:pPr algn="l" marL="651510" indent="-325755" lvl="1">
                <a:lnSpc>
                  <a:spcPts val="3672"/>
                </a:lnSpc>
                <a:buFont typeface="Arial"/>
                <a:buChar char="•"/>
              </a:pPr>
              <a:r>
                <a:rPr lang="en-US" sz="3600">
                  <a:solidFill>
                    <a:srgbClr val="000000"/>
                  </a:solidFill>
                  <a:latin typeface="Cambria"/>
                  <a:ea typeface="Cambria"/>
                  <a:cs typeface="Cambria"/>
                  <a:sym typeface="Cambria"/>
                </a:rPr>
                <a:t>Improvement of predictive system logistics.</a:t>
              </a:r>
            </a:p>
            <a:p>
              <a:pPr algn="l">
                <a:lnSpc>
                  <a:spcPts val="4320"/>
                </a:lnSpc>
              </a:pPr>
            </a:p>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GAP</a:t>
              </a:r>
            </a:p>
            <a:p>
              <a:pPr algn="l" marL="651510" indent="-325755" lvl="1">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Current logistics systems use basic models that don’t integrate real-time factors like traffic, weather, and package details for accurate delivery predictions. </a:t>
              </a:r>
            </a:p>
            <a:p>
              <a:pPr algn="l" marL="651053" indent="-325526" lvl="1">
                <a:lnSpc>
                  <a:spcPts val="4320"/>
                </a:lnSpc>
                <a:buFont typeface="Arial"/>
                <a:buChar char="•"/>
              </a:pPr>
              <a:r>
                <a:rPr lang="en-US" sz="3600">
                  <a:solidFill>
                    <a:srgbClr val="000000"/>
                  </a:solidFill>
                  <a:latin typeface="Cambria"/>
                  <a:ea typeface="Cambria"/>
                  <a:cs typeface="Cambria"/>
                  <a:sym typeface="Cambria"/>
                </a:rPr>
                <a:t>Lack adaptive machine learning techniques, leading to inefficient decisions and no real-time delivery status prediction with the time prediction. </a:t>
              </a:r>
            </a:p>
            <a:p>
              <a:pPr algn="l" marL="651510" indent="-325755" lvl="1">
                <a:lnSpc>
                  <a:spcPts val="4320"/>
                </a:lnSpc>
                <a:buFont typeface="Arial"/>
                <a:buChar char="•"/>
              </a:pPr>
              <a:r>
                <a:rPr lang="en-US" sz="3600">
                  <a:solidFill>
                    <a:srgbClr val="000000"/>
                  </a:solidFill>
                  <a:latin typeface="Cambria"/>
                  <a:ea typeface="Cambria"/>
                  <a:cs typeface="Cambria"/>
                  <a:sym typeface="Cambria"/>
                </a:rPr>
                <a:t>This research develops an ML model to predict delivery status (yes/no) based on real-time and historical data, enhancing decision-making and efficiency and the time prediction.</a:t>
              </a:r>
            </a:p>
            <a:p>
              <a:pPr algn="l" marL="651510" indent="-325755" lvl="1">
                <a:lnSpc>
                  <a:spcPts val="4320"/>
                </a:lnSpc>
              </a:pPr>
            </a:p>
            <a:p>
              <a:pPr algn="l" marL="651510" indent="-325755" lvl="1">
                <a:lnSpc>
                  <a:spcPts val="4320"/>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Freeform 13" id="13" descr="A person holding a computer and a magnifying glass  Description automatically generated"/>
          <p:cNvSpPr/>
          <p:nvPr/>
        </p:nvSpPr>
        <p:spPr>
          <a:xfrm flipH="false" flipV="false" rot="0">
            <a:off x="11401732" y="4166145"/>
            <a:ext cx="5566288" cy="5566288"/>
          </a:xfrm>
          <a:custGeom>
            <a:avLst/>
            <a:gdLst/>
            <a:ahLst/>
            <a:cxnLst/>
            <a:rect r="r" b="b" t="t" l="l"/>
            <a:pathLst>
              <a:path h="5566288" w="5566288">
                <a:moveTo>
                  <a:pt x="0" y="0"/>
                </a:moveTo>
                <a:lnTo>
                  <a:pt x="5566289" y="0"/>
                </a:lnTo>
                <a:lnTo>
                  <a:pt x="5566289" y="5566289"/>
                </a:lnTo>
                <a:lnTo>
                  <a:pt x="0" y="5566289"/>
                </a:lnTo>
                <a:lnTo>
                  <a:pt x="0" y="0"/>
                </a:lnTo>
                <a:close/>
              </a:path>
            </a:pathLst>
          </a:custGeom>
          <a:blipFill>
            <a:blip r:embed="rId3">
              <a:alphaModFix amt="55000"/>
            </a:blip>
            <a:stretch>
              <a:fillRect l="0" t="0" r="0" b="0"/>
            </a:stretch>
          </a:blipFill>
        </p:spPr>
      </p:sp>
      <p:grpSp>
        <p:nvGrpSpPr>
          <p:cNvPr name="Group 14" id="14"/>
          <p:cNvGrpSpPr/>
          <p:nvPr/>
        </p:nvGrpSpPr>
        <p:grpSpPr>
          <a:xfrm rot="0">
            <a:off x="3975100" y="9732434"/>
            <a:ext cx="9173632" cy="553998"/>
            <a:chOff x="0" y="0"/>
            <a:chExt cx="12231510" cy="738664"/>
          </a:xfrm>
        </p:grpSpPr>
        <p:sp>
          <p:nvSpPr>
            <p:cNvPr name="Freeform 15" id="15"/>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6" id="16"/>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7" id="17"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8" id="18"/>
          <p:cNvGrpSpPr/>
          <p:nvPr/>
        </p:nvGrpSpPr>
        <p:grpSpPr>
          <a:xfrm rot="0">
            <a:off x="1039763" y="746751"/>
            <a:ext cx="6769509" cy="3516213"/>
            <a:chOff x="0" y="0"/>
            <a:chExt cx="9026012" cy="4688284"/>
          </a:xfrm>
        </p:grpSpPr>
        <p:sp>
          <p:nvSpPr>
            <p:cNvPr name="Freeform 19" id="19"/>
            <p:cNvSpPr/>
            <p:nvPr/>
          </p:nvSpPr>
          <p:spPr>
            <a:xfrm flipH="false" flipV="false" rot="0">
              <a:off x="0" y="0"/>
              <a:ext cx="9026012" cy="4688284"/>
            </a:xfrm>
            <a:custGeom>
              <a:avLst/>
              <a:gdLst/>
              <a:ahLst/>
              <a:cxnLst/>
              <a:rect r="r" b="b" t="t" l="l"/>
              <a:pathLst>
                <a:path h="4688284" w="9026012">
                  <a:moveTo>
                    <a:pt x="0" y="0"/>
                  </a:moveTo>
                  <a:lnTo>
                    <a:pt x="9026012" y="0"/>
                  </a:lnTo>
                  <a:lnTo>
                    <a:pt x="9026012" y="4688284"/>
                  </a:lnTo>
                  <a:lnTo>
                    <a:pt x="0" y="4688284"/>
                  </a:lnTo>
                  <a:close/>
                </a:path>
              </a:pathLst>
            </a:custGeom>
            <a:solidFill>
              <a:srgbClr val="000000">
                <a:alpha val="0"/>
              </a:srgbClr>
            </a:solidFill>
          </p:spPr>
        </p:sp>
        <p:sp>
          <p:nvSpPr>
            <p:cNvPr name="TextBox 20" id="20"/>
            <p:cNvSpPr txBox="true"/>
            <p:nvPr/>
          </p:nvSpPr>
          <p:spPr>
            <a:xfrm>
              <a:off x="0" y="-9525"/>
              <a:ext cx="9026012" cy="4697809"/>
            </a:xfrm>
            <a:prstGeom prst="rect">
              <a:avLst/>
            </a:prstGeom>
          </p:spPr>
          <p:txBody>
            <a:bodyPr anchor="t" rtlCol="false" tIns="0" lIns="0" bIns="0" rIns="0"/>
            <a:lstStyle/>
            <a:p>
              <a:pPr algn="l">
                <a:lnSpc>
                  <a:spcPts val="5759"/>
                </a:lnSpc>
              </a:pPr>
              <a:r>
                <a:rPr lang="en-US" sz="4800" b="true">
                  <a:solidFill>
                    <a:srgbClr val="002060"/>
                  </a:solidFill>
                  <a:latin typeface="Cambria Bold"/>
                  <a:ea typeface="Cambria Bold"/>
                  <a:cs typeface="Cambria Bold"/>
                  <a:sym typeface="Cambria Bold"/>
                </a:rPr>
                <a:t>RESEARCH PROBLEM</a:t>
              </a:r>
            </a:p>
          </p:txBody>
        </p:sp>
      </p:grpSp>
      <p:grpSp>
        <p:nvGrpSpPr>
          <p:cNvPr name="Group 21" id="21"/>
          <p:cNvGrpSpPr/>
          <p:nvPr/>
        </p:nvGrpSpPr>
        <p:grpSpPr>
          <a:xfrm rot="0">
            <a:off x="1039762" y="2477262"/>
            <a:ext cx="14999109" cy="6980560"/>
            <a:chOff x="0" y="0"/>
            <a:chExt cx="19998812" cy="9307413"/>
          </a:xfrm>
        </p:grpSpPr>
        <p:sp>
          <p:nvSpPr>
            <p:cNvPr name="Freeform 22" id="22"/>
            <p:cNvSpPr/>
            <p:nvPr/>
          </p:nvSpPr>
          <p:spPr>
            <a:xfrm flipH="false" flipV="false" rot="0">
              <a:off x="0" y="0"/>
              <a:ext cx="19998812" cy="9307413"/>
            </a:xfrm>
            <a:custGeom>
              <a:avLst/>
              <a:gdLst/>
              <a:ahLst/>
              <a:cxnLst/>
              <a:rect r="r" b="b" t="t" l="l"/>
              <a:pathLst>
                <a:path h="9307413" w="19998812">
                  <a:moveTo>
                    <a:pt x="0" y="0"/>
                  </a:moveTo>
                  <a:lnTo>
                    <a:pt x="19998812" y="0"/>
                  </a:lnTo>
                  <a:lnTo>
                    <a:pt x="19998812" y="9307413"/>
                  </a:lnTo>
                  <a:lnTo>
                    <a:pt x="0" y="9307413"/>
                  </a:lnTo>
                  <a:close/>
                </a:path>
              </a:pathLst>
            </a:custGeom>
            <a:solidFill>
              <a:srgbClr val="000000">
                <a:alpha val="0"/>
              </a:srgbClr>
            </a:solidFill>
          </p:spPr>
        </p:sp>
        <p:sp>
          <p:nvSpPr>
            <p:cNvPr name="TextBox 23" id="23"/>
            <p:cNvSpPr txBox="true"/>
            <p:nvPr/>
          </p:nvSpPr>
          <p:spPr>
            <a:xfrm>
              <a:off x="0" y="-19050"/>
              <a:ext cx="19998812" cy="9326463"/>
            </a:xfrm>
            <a:prstGeom prst="rect">
              <a:avLst/>
            </a:prstGeom>
          </p:spPr>
          <p:txBody>
            <a:bodyPr anchor="t" rtlCol="false" tIns="0" lIns="0" bIns="0" rIns="0"/>
            <a:lstStyle/>
            <a:p>
              <a:pPr algn="l">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How can real-time factors like traffic, weather, and package details improve the accuracy of delivery predictions?</a:t>
              </a:r>
            </a:p>
            <a:p>
              <a:pPr algn="l" marL="651510" indent="-325755" lvl="1">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What machine learning techniques can be implemented to dynamically predict delivery status and optimize logistics decisions?</a:t>
              </a:r>
            </a:p>
            <a:p>
              <a:pPr algn="l">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How predict time according to the delivery status?</a:t>
              </a:r>
            </a:p>
            <a:p>
              <a:pPr algn="l" marL="651510" indent="-325755" lvl="1">
                <a:lnSpc>
                  <a:spcPts val="4320"/>
                </a:lnSpc>
              </a:pP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840317" y="-1977735"/>
            <a:ext cx="9402232" cy="8964621"/>
            <a:chOff x="0" y="0"/>
            <a:chExt cx="12536310" cy="11952828"/>
          </a:xfrm>
        </p:grpSpPr>
        <p:sp>
          <p:nvSpPr>
            <p:cNvPr name="Freeform 17" id="17"/>
            <p:cNvSpPr/>
            <p:nvPr/>
          </p:nvSpPr>
          <p:spPr>
            <a:xfrm flipH="false" flipV="false" rot="0">
              <a:off x="0" y="0"/>
              <a:ext cx="12536297" cy="11952859"/>
            </a:xfrm>
            <a:custGeom>
              <a:avLst/>
              <a:gdLst/>
              <a:ahLst/>
              <a:cxnLst/>
              <a:rect r="r" b="b" t="t" l="l"/>
              <a:pathLst>
                <a:path h="11952859" w="12536297">
                  <a:moveTo>
                    <a:pt x="0" y="5976366"/>
                  </a:moveTo>
                  <a:cubicBezTo>
                    <a:pt x="0" y="2675763"/>
                    <a:pt x="2806319" y="0"/>
                    <a:pt x="6268212" y="0"/>
                  </a:cubicBezTo>
                  <a:cubicBezTo>
                    <a:pt x="9730105" y="0"/>
                    <a:pt x="12536297" y="2675763"/>
                    <a:pt x="12536297" y="5976366"/>
                  </a:cubicBezTo>
                  <a:cubicBezTo>
                    <a:pt x="12536297" y="9276969"/>
                    <a:pt x="9729978" y="11952859"/>
                    <a:pt x="6268212" y="11952859"/>
                  </a:cubicBezTo>
                  <a:cubicBezTo>
                    <a:pt x="2806446" y="11952859"/>
                    <a:pt x="0" y="9277096"/>
                    <a:pt x="0" y="5976366"/>
                  </a:cubicBezTo>
                  <a:close/>
                </a:path>
              </a:pathLst>
            </a:custGeom>
            <a:gradFill rotWithShape="true">
              <a:gsLst>
                <a:gs pos="0">
                  <a:srgbClr val="7CEFD8">
                    <a:alpha val="100000"/>
                  </a:srgbClr>
                </a:gs>
                <a:gs pos="71000">
                  <a:srgbClr val="6672E4">
                    <a:alpha val="100000"/>
                  </a:srgbClr>
                </a:gs>
                <a:gs pos="100000">
                  <a:srgbClr val="882BE5">
                    <a:alpha val="100000"/>
                  </a:srgbClr>
                </a:gs>
              </a:gsLst>
              <a:lin ang="5400000"/>
            </a:gradFill>
          </p:spPr>
        </p:sp>
      </p:grpSp>
      <p:grpSp>
        <p:nvGrpSpPr>
          <p:cNvPr name="Group 18" id="18"/>
          <p:cNvGrpSpPr/>
          <p:nvPr/>
        </p:nvGrpSpPr>
        <p:grpSpPr>
          <a:xfrm rot="0">
            <a:off x="3975100" y="9732434"/>
            <a:ext cx="9173632" cy="553998"/>
            <a:chOff x="0" y="0"/>
            <a:chExt cx="12231510" cy="738664"/>
          </a:xfrm>
        </p:grpSpPr>
        <p:sp>
          <p:nvSpPr>
            <p:cNvPr name="Freeform 19" id="19"/>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0" id="20"/>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21" id="2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22" id="22"/>
          <p:cNvGrpSpPr/>
          <p:nvPr/>
        </p:nvGrpSpPr>
        <p:grpSpPr>
          <a:xfrm rot="0">
            <a:off x="-3707232" y="-729407"/>
            <a:ext cx="11853333" cy="3516213"/>
            <a:chOff x="0" y="0"/>
            <a:chExt cx="15804444" cy="4688284"/>
          </a:xfrm>
        </p:grpSpPr>
        <p:sp>
          <p:nvSpPr>
            <p:cNvPr name="Freeform 23" id="23"/>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4" id="24"/>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OBJECTIVE</a:t>
              </a:r>
            </a:p>
          </p:txBody>
        </p:sp>
      </p:grpSp>
      <p:grpSp>
        <p:nvGrpSpPr>
          <p:cNvPr name="Group 25" id="25"/>
          <p:cNvGrpSpPr/>
          <p:nvPr/>
        </p:nvGrpSpPr>
        <p:grpSpPr>
          <a:xfrm rot="0">
            <a:off x="433491" y="1185333"/>
            <a:ext cx="7709535" cy="4819866"/>
            <a:chOff x="0" y="0"/>
            <a:chExt cx="10279380" cy="6426488"/>
          </a:xfrm>
        </p:grpSpPr>
        <p:sp>
          <p:nvSpPr>
            <p:cNvPr name="Freeform 26" id="26"/>
            <p:cNvSpPr/>
            <p:nvPr/>
          </p:nvSpPr>
          <p:spPr>
            <a:xfrm flipH="false" flipV="false" rot="0">
              <a:off x="0" y="0"/>
              <a:ext cx="10279380" cy="6426488"/>
            </a:xfrm>
            <a:custGeom>
              <a:avLst/>
              <a:gdLst/>
              <a:ahLst/>
              <a:cxnLst/>
              <a:rect r="r" b="b" t="t" l="l"/>
              <a:pathLst>
                <a:path h="6426488" w="10279380">
                  <a:moveTo>
                    <a:pt x="0" y="0"/>
                  </a:moveTo>
                  <a:lnTo>
                    <a:pt x="10279380" y="0"/>
                  </a:lnTo>
                  <a:lnTo>
                    <a:pt x="10279380" y="6426488"/>
                  </a:lnTo>
                  <a:lnTo>
                    <a:pt x="0" y="6426488"/>
                  </a:lnTo>
                  <a:close/>
                </a:path>
              </a:pathLst>
            </a:custGeom>
            <a:solidFill>
              <a:srgbClr val="000000">
                <a:alpha val="0"/>
              </a:srgbClr>
            </a:solidFill>
          </p:spPr>
        </p:sp>
        <p:sp>
          <p:nvSpPr>
            <p:cNvPr name="TextBox 27" id="27"/>
            <p:cNvSpPr txBox="true"/>
            <p:nvPr/>
          </p:nvSpPr>
          <p:spPr>
            <a:xfrm>
              <a:off x="0" y="-66675"/>
              <a:ext cx="10279380" cy="6493163"/>
            </a:xfrm>
            <a:prstGeom prst="rect">
              <a:avLst/>
            </a:prstGeom>
          </p:spPr>
          <p:txBody>
            <a:bodyPr anchor="t" rtlCol="false" tIns="0" lIns="0" bIns="0" rIns="0"/>
            <a:lstStyle/>
            <a:p>
              <a:pPr algn="just" marL="542924" indent="-271462" lvl="1">
                <a:lnSpc>
                  <a:spcPts val="4139"/>
                </a:lnSpc>
                <a:buFont typeface="Arial"/>
                <a:buChar char="•"/>
              </a:pPr>
              <a:r>
                <a:rPr lang="en-US" sz="2999">
                  <a:solidFill>
                    <a:srgbClr val="000000"/>
                  </a:solidFill>
                  <a:latin typeface="Cambria"/>
                  <a:ea typeface="Cambria"/>
                  <a:cs typeface="Cambria"/>
                  <a:sym typeface="Cambria"/>
                </a:rPr>
                <a:t>To develop a machine learning model that predicts the delivery status (Yes or No) and estimated delivery time based on real-time data, optimizing logistics decisions and improving delivery efficiency.</a:t>
              </a:r>
            </a:p>
            <a:p>
              <a:pPr algn="just" marL="542924" indent="-271462" lvl="1">
                <a:lnSpc>
                  <a:spcPts val="4139"/>
                </a:lnSpc>
              </a:pPr>
            </a:p>
          </p:txBody>
        </p:sp>
      </p:grpSp>
      <p:grpSp>
        <p:nvGrpSpPr>
          <p:cNvPr name="Group 28" id="28"/>
          <p:cNvGrpSpPr/>
          <p:nvPr/>
        </p:nvGrpSpPr>
        <p:grpSpPr>
          <a:xfrm rot="0">
            <a:off x="9744501" y="746749"/>
            <a:ext cx="4623435" cy="3516213"/>
            <a:chOff x="0" y="0"/>
            <a:chExt cx="6164580" cy="4688284"/>
          </a:xfrm>
        </p:grpSpPr>
        <p:sp>
          <p:nvSpPr>
            <p:cNvPr name="Freeform 29" id="29"/>
            <p:cNvSpPr/>
            <p:nvPr/>
          </p:nvSpPr>
          <p:spPr>
            <a:xfrm flipH="false" flipV="false" rot="0">
              <a:off x="0" y="0"/>
              <a:ext cx="6164580" cy="4688284"/>
            </a:xfrm>
            <a:custGeom>
              <a:avLst/>
              <a:gdLst/>
              <a:ahLst/>
              <a:cxnLst/>
              <a:rect r="r" b="b" t="t" l="l"/>
              <a:pathLst>
                <a:path h="4688284" w="6164580">
                  <a:moveTo>
                    <a:pt x="0" y="0"/>
                  </a:moveTo>
                  <a:lnTo>
                    <a:pt x="6164580" y="0"/>
                  </a:lnTo>
                  <a:lnTo>
                    <a:pt x="6164580" y="4688284"/>
                  </a:lnTo>
                  <a:lnTo>
                    <a:pt x="0" y="4688284"/>
                  </a:lnTo>
                  <a:close/>
                </a:path>
              </a:pathLst>
            </a:custGeom>
            <a:solidFill>
              <a:srgbClr val="000000">
                <a:alpha val="0"/>
              </a:srgbClr>
            </a:solidFill>
          </p:spPr>
        </p:sp>
        <p:sp>
          <p:nvSpPr>
            <p:cNvPr name="TextBox 30" id="30"/>
            <p:cNvSpPr txBox="true"/>
            <p:nvPr/>
          </p:nvSpPr>
          <p:spPr>
            <a:xfrm>
              <a:off x="0" y="-9525"/>
              <a:ext cx="6164580" cy="4697809"/>
            </a:xfrm>
            <a:prstGeom prst="rect">
              <a:avLst/>
            </a:prstGeom>
          </p:spPr>
          <p:txBody>
            <a:bodyPr anchor="t" rtlCol="false" tIns="0" lIns="0" bIns="0" rIns="0"/>
            <a:lstStyle/>
            <a:p>
              <a:pPr algn="ctr">
                <a:lnSpc>
                  <a:spcPts val="5759"/>
                </a:lnSpc>
              </a:pPr>
              <a:r>
                <a:rPr lang="en-US" sz="4800" b="true">
                  <a:solidFill>
                    <a:srgbClr val="000000"/>
                  </a:solidFill>
                  <a:latin typeface="Cambria Bold"/>
                  <a:ea typeface="Cambria Bold"/>
                  <a:cs typeface="Cambria Bold"/>
                  <a:sym typeface="Cambria Bold"/>
                </a:rPr>
                <a:t>Sub objectives</a:t>
              </a:r>
            </a:p>
          </p:txBody>
        </p:sp>
      </p:grpSp>
      <p:sp>
        <p:nvSpPr>
          <p:cNvPr name="Freeform 31" id="31" descr="Research with solid fill"/>
          <p:cNvSpPr/>
          <p:nvPr/>
        </p:nvSpPr>
        <p:spPr>
          <a:xfrm flipH="false" flipV="false" rot="0">
            <a:off x="8561917" y="1870969"/>
            <a:ext cx="1371600" cy="1371600"/>
          </a:xfrm>
          <a:custGeom>
            <a:avLst/>
            <a:gdLst/>
            <a:ahLst/>
            <a:cxnLst/>
            <a:rect r="r" b="b" t="t" l="l"/>
            <a:pathLst>
              <a:path h="1371600" w="1371600">
                <a:moveTo>
                  <a:pt x="0" y="0"/>
                </a:moveTo>
                <a:lnTo>
                  <a:pt x="1371600" y="0"/>
                </a:lnTo>
                <a:lnTo>
                  <a:pt x="1371600" y="1371601"/>
                </a:lnTo>
                <a:lnTo>
                  <a:pt x="0" y="1371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2" id="32"/>
          <p:cNvGrpSpPr/>
          <p:nvPr/>
        </p:nvGrpSpPr>
        <p:grpSpPr>
          <a:xfrm rot="0">
            <a:off x="9441179" y="5403095"/>
            <a:ext cx="13911925" cy="3180085"/>
            <a:chOff x="0" y="0"/>
            <a:chExt cx="18549233" cy="4240113"/>
          </a:xfrm>
        </p:grpSpPr>
        <p:sp>
          <p:nvSpPr>
            <p:cNvPr name="Freeform 33" id="33"/>
            <p:cNvSpPr/>
            <p:nvPr/>
          </p:nvSpPr>
          <p:spPr>
            <a:xfrm flipH="false" flipV="false" rot="0">
              <a:off x="0" y="0"/>
              <a:ext cx="18549234" cy="4240113"/>
            </a:xfrm>
            <a:custGeom>
              <a:avLst/>
              <a:gdLst/>
              <a:ahLst/>
              <a:cxnLst/>
              <a:rect r="r" b="b" t="t" l="l"/>
              <a:pathLst>
                <a:path h="4240113" w="18549234">
                  <a:moveTo>
                    <a:pt x="0" y="0"/>
                  </a:moveTo>
                  <a:lnTo>
                    <a:pt x="18549234" y="0"/>
                  </a:lnTo>
                  <a:lnTo>
                    <a:pt x="18549234" y="4240113"/>
                  </a:lnTo>
                  <a:lnTo>
                    <a:pt x="0" y="4240113"/>
                  </a:lnTo>
                  <a:close/>
                </a:path>
              </a:pathLst>
            </a:custGeom>
            <a:solidFill>
              <a:srgbClr val="000000">
                <a:alpha val="0"/>
              </a:srgbClr>
            </a:solidFill>
          </p:spPr>
        </p:sp>
        <p:sp>
          <p:nvSpPr>
            <p:cNvPr name="TextBox 34" id="34"/>
            <p:cNvSpPr txBox="true"/>
            <p:nvPr/>
          </p:nvSpPr>
          <p:spPr>
            <a:xfrm>
              <a:off x="0" y="-19050"/>
              <a:ext cx="18549233" cy="4259163"/>
            </a:xfrm>
            <a:prstGeom prst="rect">
              <a:avLst/>
            </a:prstGeom>
          </p:spPr>
          <p:txBody>
            <a:bodyPr anchor="t" rtlCol="false" tIns="0" lIns="0" bIns="0" rIns="0"/>
            <a:lstStyle/>
            <a:p>
              <a:pPr algn="l">
                <a:lnSpc>
                  <a:spcPts val="4320"/>
                </a:lnSpc>
              </a:pPr>
              <a:r>
                <a:rPr lang="en-US" sz="3600">
                  <a:solidFill>
                    <a:srgbClr val="000000"/>
                  </a:solidFill>
                  <a:latin typeface="Cambria"/>
                  <a:ea typeface="Cambria"/>
                  <a:cs typeface="Cambria"/>
                  <a:sym typeface="Cambria"/>
                </a:rPr>
                <a:t>Predict the time  </a:t>
              </a:r>
            </a:p>
            <a:p>
              <a:pPr algn="l">
                <a:lnSpc>
                  <a:spcPts val="4320"/>
                </a:lnSpc>
              </a:pPr>
            </a:p>
          </p:txBody>
        </p:sp>
      </p:grpSp>
      <p:sp>
        <p:nvSpPr>
          <p:cNvPr name="Freeform 35" id="35" descr="Venn diagram with solid fill"/>
          <p:cNvSpPr/>
          <p:nvPr/>
        </p:nvSpPr>
        <p:spPr>
          <a:xfrm flipH="false" flipV="false" rot="0">
            <a:off x="8766274" y="3814069"/>
            <a:ext cx="1330760" cy="1330759"/>
          </a:xfrm>
          <a:custGeom>
            <a:avLst/>
            <a:gdLst/>
            <a:ahLst/>
            <a:cxnLst/>
            <a:rect r="r" b="b" t="t" l="l"/>
            <a:pathLst>
              <a:path h="1330759" w="1330760">
                <a:moveTo>
                  <a:pt x="0" y="0"/>
                </a:moveTo>
                <a:lnTo>
                  <a:pt x="1330760" y="0"/>
                </a:lnTo>
                <a:lnTo>
                  <a:pt x="1330760" y="1330760"/>
                </a:lnTo>
                <a:lnTo>
                  <a:pt x="0" y="133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6" id="36"/>
          <p:cNvGrpSpPr/>
          <p:nvPr/>
        </p:nvGrpSpPr>
        <p:grpSpPr>
          <a:xfrm rot="0">
            <a:off x="9247717" y="7040819"/>
            <a:ext cx="9144846" cy="3723010"/>
            <a:chOff x="0" y="0"/>
            <a:chExt cx="12193128" cy="4964013"/>
          </a:xfrm>
        </p:grpSpPr>
        <p:sp>
          <p:nvSpPr>
            <p:cNvPr name="Freeform 37" id="37"/>
            <p:cNvSpPr/>
            <p:nvPr/>
          </p:nvSpPr>
          <p:spPr>
            <a:xfrm flipH="false" flipV="false" rot="0">
              <a:off x="0" y="0"/>
              <a:ext cx="12193128" cy="4964013"/>
            </a:xfrm>
            <a:custGeom>
              <a:avLst/>
              <a:gdLst/>
              <a:ahLst/>
              <a:cxnLst/>
              <a:rect r="r" b="b" t="t" l="l"/>
              <a:pathLst>
                <a:path h="4964013" w="12193128">
                  <a:moveTo>
                    <a:pt x="0" y="0"/>
                  </a:moveTo>
                  <a:lnTo>
                    <a:pt x="12193128" y="0"/>
                  </a:lnTo>
                  <a:lnTo>
                    <a:pt x="12193128" y="4964013"/>
                  </a:lnTo>
                  <a:lnTo>
                    <a:pt x="0" y="4964013"/>
                  </a:lnTo>
                  <a:close/>
                </a:path>
              </a:pathLst>
            </a:custGeom>
            <a:solidFill>
              <a:srgbClr val="000000">
                <a:alpha val="0"/>
              </a:srgbClr>
            </a:solidFill>
          </p:spPr>
        </p:sp>
        <p:sp>
          <p:nvSpPr>
            <p:cNvPr name="TextBox 38" id="38"/>
            <p:cNvSpPr txBox="true"/>
            <p:nvPr/>
          </p:nvSpPr>
          <p:spPr>
            <a:xfrm>
              <a:off x="0" y="-19050"/>
              <a:ext cx="12193128" cy="4983063"/>
            </a:xfrm>
            <a:prstGeom prst="rect">
              <a:avLst/>
            </a:prstGeom>
          </p:spPr>
          <p:txBody>
            <a:bodyPr anchor="t" rtlCol="false" tIns="0" lIns="0" bIns="0" rIns="0"/>
            <a:lstStyle/>
            <a:p>
              <a:pPr algn="l">
                <a:lnSpc>
                  <a:spcPts val="4320"/>
                </a:lnSpc>
              </a:pPr>
              <a:r>
                <a:rPr lang="en-US" sz="3600">
                  <a:solidFill>
                    <a:srgbClr val="000000"/>
                  </a:solidFill>
                  <a:latin typeface="Cambria"/>
                  <a:ea typeface="Cambria"/>
                  <a:cs typeface="Cambria"/>
                  <a:sym typeface="Cambria"/>
                </a:rPr>
                <a:t>Find the best path to deliver(Route Optimization)</a:t>
              </a:r>
            </a:p>
            <a:p>
              <a:pPr algn="l">
                <a:lnSpc>
                  <a:spcPts val="4320"/>
                </a:lnSpc>
              </a:pPr>
            </a:p>
          </p:txBody>
        </p:sp>
      </p:grpSp>
      <p:sp>
        <p:nvSpPr>
          <p:cNvPr name="Freeform 39" id="39" descr="Checklist with solid fill"/>
          <p:cNvSpPr/>
          <p:nvPr/>
        </p:nvSpPr>
        <p:spPr>
          <a:xfrm flipH="false" flipV="false" rot="0">
            <a:off x="8143026" y="6005199"/>
            <a:ext cx="1246495" cy="1246495"/>
          </a:xfrm>
          <a:custGeom>
            <a:avLst/>
            <a:gdLst/>
            <a:ahLst/>
            <a:cxnLst/>
            <a:rect r="r" b="b" t="t" l="l"/>
            <a:pathLst>
              <a:path h="1246495" w="1246495">
                <a:moveTo>
                  <a:pt x="0" y="0"/>
                </a:moveTo>
                <a:lnTo>
                  <a:pt x="1246495" y="0"/>
                </a:lnTo>
                <a:lnTo>
                  <a:pt x="1246495" y="1246496"/>
                </a:lnTo>
                <a:lnTo>
                  <a:pt x="0" y="1246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descr="Presentation with pie chart with solid fill"/>
          <p:cNvSpPr/>
          <p:nvPr/>
        </p:nvSpPr>
        <p:spPr>
          <a:xfrm flipH="false" flipV="false" rot="0">
            <a:off x="7713551" y="7802068"/>
            <a:ext cx="1246497" cy="1246497"/>
          </a:xfrm>
          <a:custGeom>
            <a:avLst/>
            <a:gdLst/>
            <a:ahLst/>
            <a:cxnLst/>
            <a:rect r="r" b="b" t="t" l="l"/>
            <a:pathLst>
              <a:path h="1246497" w="1246497">
                <a:moveTo>
                  <a:pt x="0" y="0"/>
                </a:moveTo>
                <a:lnTo>
                  <a:pt x="1246497" y="0"/>
                </a:lnTo>
                <a:lnTo>
                  <a:pt x="1246497" y="1246497"/>
                </a:lnTo>
                <a:lnTo>
                  <a:pt x="0" y="1246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41" id="41"/>
          <p:cNvGrpSpPr/>
          <p:nvPr/>
        </p:nvGrpSpPr>
        <p:grpSpPr>
          <a:xfrm rot="0">
            <a:off x="10097034" y="3163641"/>
            <a:ext cx="6933666" cy="4302246"/>
            <a:chOff x="0" y="0"/>
            <a:chExt cx="9166860" cy="5687913"/>
          </a:xfrm>
        </p:grpSpPr>
        <p:sp>
          <p:nvSpPr>
            <p:cNvPr name="Freeform 42" id="42"/>
            <p:cNvSpPr/>
            <p:nvPr/>
          </p:nvSpPr>
          <p:spPr>
            <a:xfrm flipH="false" flipV="false" rot="0">
              <a:off x="0" y="0"/>
              <a:ext cx="9166860" cy="5687913"/>
            </a:xfrm>
            <a:custGeom>
              <a:avLst/>
              <a:gdLst/>
              <a:ahLst/>
              <a:cxnLst/>
              <a:rect r="r" b="b" t="t" l="l"/>
              <a:pathLst>
                <a:path h="5687913" w="9166860">
                  <a:moveTo>
                    <a:pt x="0" y="0"/>
                  </a:moveTo>
                  <a:lnTo>
                    <a:pt x="9166860" y="0"/>
                  </a:lnTo>
                  <a:lnTo>
                    <a:pt x="9166860" y="5687913"/>
                  </a:lnTo>
                  <a:lnTo>
                    <a:pt x="0" y="5687913"/>
                  </a:lnTo>
                  <a:close/>
                </a:path>
              </a:pathLst>
            </a:custGeom>
            <a:solidFill>
              <a:srgbClr val="000000">
                <a:alpha val="0"/>
              </a:srgbClr>
            </a:solidFill>
          </p:spPr>
        </p:sp>
        <p:sp>
          <p:nvSpPr>
            <p:cNvPr name="TextBox 43" id="43"/>
            <p:cNvSpPr txBox="true"/>
            <p:nvPr/>
          </p:nvSpPr>
          <p:spPr>
            <a:xfrm>
              <a:off x="0" y="-19050"/>
              <a:ext cx="9166860" cy="5706963"/>
            </a:xfrm>
            <a:prstGeom prst="rect">
              <a:avLst/>
            </a:prstGeom>
          </p:spPr>
          <p:txBody>
            <a:bodyPr anchor="t" rtlCol="false" tIns="0" lIns="0" bIns="0" rIns="0"/>
            <a:lstStyle/>
            <a:p>
              <a:pPr algn="l">
                <a:lnSpc>
                  <a:spcPts val="4320"/>
                </a:lnSpc>
              </a:pPr>
              <a:r>
                <a:rPr lang="en-US" sz="3600">
                  <a:solidFill>
                    <a:srgbClr val="000000"/>
                  </a:solidFill>
                  <a:latin typeface="Cambria"/>
                  <a:ea typeface="Cambria"/>
                  <a:cs typeface="Cambria"/>
                  <a:sym typeface="Cambria"/>
                </a:rPr>
                <a:t>Create a model to Check delivery status wheather the package is ok to delivery.  </a:t>
              </a:r>
            </a:p>
            <a:p>
              <a:pPr algn="l">
                <a:lnSpc>
                  <a:spcPts val="432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40094"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5</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sp>
        <p:nvSpPr>
          <p:cNvPr name="Freeform 9" id="9"/>
          <p:cNvSpPr/>
          <p:nvPr/>
        </p:nvSpPr>
        <p:spPr>
          <a:xfrm flipH="false" flipV="false" rot="0">
            <a:off x="9815642" y="-8720461"/>
            <a:ext cx="18315316" cy="17785071"/>
          </a:xfrm>
          <a:custGeom>
            <a:avLst/>
            <a:gdLst/>
            <a:ahLst/>
            <a:cxnLst/>
            <a:rect r="r" b="b" t="t" l="l"/>
            <a:pathLst>
              <a:path h="17785071" w="18315316">
                <a:moveTo>
                  <a:pt x="0" y="0"/>
                </a:moveTo>
                <a:lnTo>
                  <a:pt x="18315316" y="0"/>
                </a:lnTo>
                <a:lnTo>
                  <a:pt x="18315316" y="17785071"/>
                </a:lnTo>
                <a:lnTo>
                  <a:pt x="0" y="1778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81000" y="-203879"/>
            <a:ext cx="17526000" cy="3960502"/>
            <a:chOff x="0" y="0"/>
            <a:chExt cx="23368000" cy="5280670"/>
          </a:xfrm>
        </p:grpSpPr>
        <p:sp>
          <p:nvSpPr>
            <p:cNvPr name="Freeform 11" id="11"/>
            <p:cNvSpPr/>
            <p:nvPr/>
          </p:nvSpPr>
          <p:spPr>
            <a:xfrm flipH="false" flipV="false" rot="0">
              <a:off x="0" y="0"/>
              <a:ext cx="23368000" cy="5280670"/>
            </a:xfrm>
            <a:custGeom>
              <a:avLst/>
              <a:gdLst/>
              <a:ahLst/>
              <a:cxnLst/>
              <a:rect r="r" b="b" t="t" l="l"/>
              <a:pathLst>
                <a:path h="5280670" w="23368000">
                  <a:moveTo>
                    <a:pt x="0" y="0"/>
                  </a:moveTo>
                  <a:lnTo>
                    <a:pt x="23368000" y="0"/>
                  </a:lnTo>
                  <a:lnTo>
                    <a:pt x="23368000" y="5280670"/>
                  </a:lnTo>
                  <a:lnTo>
                    <a:pt x="0" y="5280670"/>
                  </a:lnTo>
                  <a:close/>
                </a:path>
              </a:pathLst>
            </a:custGeom>
            <a:solidFill>
              <a:srgbClr val="000000">
                <a:alpha val="0"/>
              </a:srgbClr>
            </a:solidFill>
          </p:spPr>
        </p:sp>
        <p:sp>
          <p:nvSpPr>
            <p:cNvPr name="TextBox 12" id="12"/>
            <p:cNvSpPr txBox="true"/>
            <p:nvPr/>
          </p:nvSpPr>
          <p:spPr>
            <a:xfrm>
              <a:off x="0" y="-9525"/>
              <a:ext cx="23368000" cy="5290195"/>
            </a:xfrm>
            <a:prstGeom prst="rect">
              <a:avLst/>
            </a:prstGeom>
          </p:spPr>
          <p:txBody>
            <a:bodyPr anchor="ctr" rtlCol="false" tIns="0" lIns="0" bIns="0" rIns="0"/>
            <a:lstStyle/>
            <a:p>
              <a:pPr algn="l">
                <a:lnSpc>
                  <a:spcPts val="6480"/>
                </a:lnSpc>
              </a:pPr>
              <a:r>
                <a:rPr lang="en-US" sz="5400" b="true">
                  <a:solidFill>
                    <a:srgbClr val="002060"/>
                  </a:solidFill>
                  <a:latin typeface="Cambria Bold"/>
                  <a:ea typeface="Cambria Bold"/>
                  <a:cs typeface="Cambria Bold"/>
                  <a:sym typeface="Cambria Bold"/>
                </a:rPr>
                <a:t>1. INTRODUCTION</a:t>
              </a:r>
            </a:p>
          </p:txBody>
        </p:sp>
      </p:grpSp>
      <p:grpSp>
        <p:nvGrpSpPr>
          <p:cNvPr name="Group 13" id="13"/>
          <p:cNvGrpSpPr/>
          <p:nvPr/>
        </p:nvGrpSpPr>
        <p:grpSpPr>
          <a:xfrm rot="0">
            <a:off x="361950" y="1419036"/>
            <a:ext cx="11287125" cy="8272070"/>
            <a:chOff x="0" y="0"/>
            <a:chExt cx="15049500" cy="11029426"/>
          </a:xfrm>
        </p:grpSpPr>
        <p:sp>
          <p:nvSpPr>
            <p:cNvPr name="Freeform 14" id="14"/>
            <p:cNvSpPr/>
            <p:nvPr/>
          </p:nvSpPr>
          <p:spPr>
            <a:xfrm flipH="false" flipV="false" rot="0">
              <a:off x="0" y="0"/>
              <a:ext cx="15049500" cy="11029426"/>
            </a:xfrm>
            <a:custGeom>
              <a:avLst/>
              <a:gdLst/>
              <a:ahLst/>
              <a:cxnLst/>
              <a:rect r="r" b="b" t="t" l="l"/>
              <a:pathLst>
                <a:path h="11029426" w="15049500">
                  <a:moveTo>
                    <a:pt x="0" y="0"/>
                  </a:moveTo>
                  <a:lnTo>
                    <a:pt x="15049500" y="0"/>
                  </a:lnTo>
                  <a:lnTo>
                    <a:pt x="15049500" y="11029426"/>
                  </a:lnTo>
                  <a:lnTo>
                    <a:pt x="0" y="11029426"/>
                  </a:lnTo>
                  <a:close/>
                </a:path>
              </a:pathLst>
            </a:custGeom>
            <a:solidFill>
              <a:srgbClr val="000000">
                <a:alpha val="0"/>
              </a:srgbClr>
            </a:solidFill>
          </p:spPr>
        </p:sp>
        <p:sp>
          <p:nvSpPr>
            <p:cNvPr name="TextBox 15" id="15"/>
            <p:cNvSpPr txBox="true"/>
            <p:nvPr/>
          </p:nvSpPr>
          <p:spPr>
            <a:xfrm>
              <a:off x="0" y="-123825"/>
              <a:ext cx="15049500" cy="11153251"/>
            </a:xfrm>
            <a:prstGeom prst="rect">
              <a:avLst/>
            </a:prstGeom>
          </p:spPr>
          <p:txBody>
            <a:bodyPr anchor="t" rtlCol="false" tIns="0" lIns="0" bIns="0" rIns="0"/>
            <a:lstStyle/>
            <a:p>
              <a:pPr algn="l" marL="602647" indent="-301323" lvl="1">
                <a:lnSpc>
                  <a:spcPts val="5114"/>
                </a:lnSpc>
                <a:buFont typeface="Arial"/>
                <a:buChar char="•"/>
              </a:pPr>
              <a:r>
                <a:rPr lang="en-US" sz="3330">
                  <a:solidFill>
                    <a:srgbClr val="000000"/>
                  </a:solidFill>
                  <a:latin typeface="Cambria"/>
                  <a:ea typeface="Cambria"/>
                  <a:cs typeface="Cambria"/>
                  <a:sym typeface="Cambria"/>
                </a:rPr>
                <a:t>The rising demand for reliable delivery services highlights the need for efficient logistics.</a:t>
              </a:r>
            </a:p>
            <a:p>
              <a:pPr algn="l" marL="602647" indent="-301323" lvl="1">
                <a:lnSpc>
                  <a:spcPts val="5114"/>
                </a:lnSpc>
                <a:buFont typeface="Arial"/>
                <a:buChar char="•"/>
              </a:pPr>
              <a:r>
                <a:rPr lang="en-US" sz="3329">
                  <a:solidFill>
                    <a:srgbClr val="000000"/>
                  </a:solidFill>
                  <a:latin typeface="Cambria"/>
                  <a:ea typeface="Cambria"/>
                  <a:cs typeface="Cambria"/>
                  <a:sym typeface="Cambria"/>
                </a:rPr>
                <a:t>Unreliable delivery, poor routing, and tracking issues cause customer dissatisfaction. </a:t>
              </a:r>
            </a:p>
            <a:p>
              <a:pPr algn="l" marL="602647" indent="-301323" lvl="1">
                <a:lnSpc>
                  <a:spcPts val="5114"/>
                </a:lnSpc>
                <a:buFont typeface="Arial"/>
                <a:buChar char="•"/>
              </a:pPr>
              <a:r>
                <a:rPr lang="en-US" sz="3330">
                  <a:solidFill>
                    <a:srgbClr val="000000"/>
                  </a:solidFill>
                  <a:latin typeface="Cambria"/>
                  <a:ea typeface="Cambria"/>
                  <a:cs typeface="Cambria"/>
                  <a:sym typeface="Cambria"/>
                </a:rPr>
                <a:t>AI and ML streamline processes, boost accuracy, and cut costs.</a:t>
              </a:r>
            </a:p>
            <a:p>
              <a:pPr algn="l" marL="602647" indent="-301323" lvl="1">
                <a:lnSpc>
                  <a:spcPts val="5114"/>
                </a:lnSpc>
                <a:buFont typeface="Arial"/>
                <a:buChar char="•"/>
              </a:pPr>
              <a:r>
                <a:rPr lang="en-US" sz="3330">
                  <a:solidFill>
                    <a:srgbClr val="000000"/>
                  </a:solidFill>
                  <a:latin typeface="Cambria"/>
                  <a:ea typeface="Cambria"/>
                  <a:cs typeface="Cambria"/>
                  <a:sym typeface="Cambria"/>
                </a:rPr>
                <a:t>Better communication and feedback improve the customer experience.</a:t>
              </a:r>
            </a:p>
            <a:p>
              <a:pPr algn="l" marL="602647" indent="-301323" lvl="1">
                <a:lnSpc>
                  <a:spcPts val="5114"/>
                </a:lnSpc>
                <a:buFont typeface="Arial"/>
                <a:buChar char="•"/>
              </a:pPr>
              <a:r>
                <a:rPr lang="en-US" sz="3330">
                  <a:solidFill>
                    <a:srgbClr val="000000"/>
                  </a:solidFill>
                  <a:latin typeface="Cambria"/>
                  <a:ea typeface="Cambria"/>
                  <a:cs typeface="Cambria"/>
                  <a:sym typeface="Cambria"/>
                </a:rPr>
                <a:t>Optimize delivery with voice automation, fleet management, and CSAT analysis.</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2562989" y="3106909"/>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METHODOLOGY</a:t>
              </a:r>
            </a:p>
          </p:txBody>
        </p:sp>
      </p:grpSp>
      <p:grpSp>
        <p:nvGrpSpPr>
          <p:cNvPr name="Group 20" id="20"/>
          <p:cNvGrpSpPr/>
          <p:nvPr/>
        </p:nvGrpSpPr>
        <p:grpSpPr>
          <a:xfrm rot="0">
            <a:off x="4821914" y="9733002"/>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1654386" y="746751"/>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COMPONENT DIAGRAM</a:t>
              </a:r>
            </a:p>
          </p:txBody>
        </p:sp>
      </p:grpSp>
      <p:sp>
        <p:nvSpPr>
          <p:cNvPr name="Freeform 23" id="23" descr="A diagram of a cloud computing system  Description automatically generated"/>
          <p:cNvSpPr/>
          <p:nvPr/>
        </p:nvSpPr>
        <p:spPr>
          <a:xfrm flipH="false" flipV="false" rot="0">
            <a:off x="873630" y="1942660"/>
            <a:ext cx="14793478" cy="7144263"/>
          </a:xfrm>
          <a:custGeom>
            <a:avLst/>
            <a:gdLst/>
            <a:ahLst/>
            <a:cxnLst/>
            <a:rect r="r" b="b" t="t" l="l"/>
            <a:pathLst>
              <a:path h="7144263" w="14793478">
                <a:moveTo>
                  <a:pt x="0" y="0"/>
                </a:moveTo>
                <a:lnTo>
                  <a:pt x="14793479" y="0"/>
                </a:lnTo>
                <a:lnTo>
                  <a:pt x="14793479" y="7144264"/>
                </a:lnTo>
                <a:lnTo>
                  <a:pt x="0" y="7144264"/>
                </a:lnTo>
                <a:lnTo>
                  <a:pt x="0" y="0"/>
                </a:lnTo>
                <a:close/>
              </a:path>
            </a:pathLst>
          </a:custGeom>
          <a:blipFill>
            <a:blip r:embed="rId4"/>
            <a:stretch>
              <a:fillRect l="0" t="-7" r="0" b="-7"/>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574886" y="408085"/>
            <a:ext cx="11853333" cy="4964013"/>
            <a:chOff x="0" y="0"/>
            <a:chExt cx="15804444" cy="6618684"/>
          </a:xfrm>
        </p:grpSpPr>
        <p:sp>
          <p:nvSpPr>
            <p:cNvPr name="Freeform 21" id="21"/>
            <p:cNvSpPr/>
            <p:nvPr/>
          </p:nvSpPr>
          <p:spPr>
            <a:xfrm flipH="false" flipV="false" rot="0">
              <a:off x="0" y="0"/>
              <a:ext cx="15804445" cy="6618684"/>
            </a:xfrm>
            <a:custGeom>
              <a:avLst/>
              <a:gdLst/>
              <a:ahLst/>
              <a:cxnLst/>
              <a:rect r="r" b="b" t="t" l="l"/>
              <a:pathLst>
                <a:path h="6618684" w="15804445">
                  <a:moveTo>
                    <a:pt x="0" y="0"/>
                  </a:moveTo>
                  <a:lnTo>
                    <a:pt x="15804445" y="0"/>
                  </a:lnTo>
                  <a:lnTo>
                    <a:pt x="15804445" y="6618684"/>
                  </a:lnTo>
                  <a:lnTo>
                    <a:pt x="0" y="6618684"/>
                  </a:lnTo>
                  <a:close/>
                </a:path>
              </a:pathLst>
            </a:custGeom>
            <a:solidFill>
              <a:srgbClr val="000000">
                <a:alpha val="0"/>
              </a:srgbClr>
            </a:solidFill>
          </p:spPr>
        </p:sp>
        <p:sp>
          <p:nvSpPr>
            <p:cNvPr name="TextBox 22" id="22"/>
            <p:cNvSpPr txBox="true"/>
            <p:nvPr/>
          </p:nvSpPr>
          <p:spPr>
            <a:xfrm>
              <a:off x="0" y="-9525"/>
              <a:ext cx="15804444" cy="66282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COMPLETION &amp; FUTURE WORKS</a:t>
              </a:r>
            </a:p>
            <a:p>
              <a:pPr algn="l">
                <a:lnSpc>
                  <a:spcPts val="5759"/>
                </a:lnSpc>
              </a:pPr>
            </a:p>
            <a:p>
              <a:pPr algn="ctr">
                <a:lnSpc>
                  <a:spcPts val="5759"/>
                </a:lnSpc>
              </a:pPr>
            </a:p>
          </p:txBody>
        </p:sp>
      </p:grpSp>
      <p:sp>
        <p:nvSpPr>
          <p:cNvPr name="Freeform 23" id="23" descr="A blue check mark in a circle  Description automatically generated"/>
          <p:cNvSpPr/>
          <p:nvPr/>
        </p:nvSpPr>
        <p:spPr>
          <a:xfrm flipH="false" flipV="false" rot="0">
            <a:off x="1210734" y="2959095"/>
            <a:ext cx="944037" cy="901703"/>
          </a:xfrm>
          <a:custGeom>
            <a:avLst/>
            <a:gdLst/>
            <a:ahLst/>
            <a:cxnLst/>
            <a:rect r="r" b="b" t="t" l="l"/>
            <a:pathLst>
              <a:path h="901703" w="944037">
                <a:moveTo>
                  <a:pt x="0" y="0"/>
                </a:moveTo>
                <a:lnTo>
                  <a:pt x="944037" y="0"/>
                </a:lnTo>
                <a:lnTo>
                  <a:pt x="944037" y="901702"/>
                </a:lnTo>
                <a:lnTo>
                  <a:pt x="0" y="901702"/>
                </a:lnTo>
                <a:lnTo>
                  <a:pt x="0" y="0"/>
                </a:lnTo>
                <a:close/>
              </a:path>
            </a:pathLst>
          </a:custGeom>
          <a:blipFill>
            <a:blip r:embed="rId4"/>
            <a:stretch>
              <a:fillRect l="0" t="-2347" r="0" b="-2347"/>
            </a:stretch>
          </a:blipFill>
        </p:spPr>
      </p:sp>
      <p:grpSp>
        <p:nvGrpSpPr>
          <p:cNvPr name="Group 24" id="24"/>
          <p:cNvGrpSpPr/>
          <p:nvPr/>
        </p:nvGrpSpPr>
        <p:grpSpPr>
          <a:xfrm rot="0">
            <a:off x="2154770" y="5954706"/>
            <a:ext cx="6951132" cy="2202396"/>
            <a:chOff x="0" y="0"/>
            <a:chExt cx="9268176" cy="2936528"/>
          </a:xfrm>
        </p:grpSpPr>
        <p:sp>
          <p:nvSpPr>
            <p:cNvPr name="Freeform 25" id="25"/>
            <p:cNvSpPr/>
            <p:nvPr/>
          </p:nvSpPr>
          <p:spPr>
            <a:xfrm flipH="false" flipV="false" rot="0">
              <a:off x="0" y="0"/>
              <a:ext cx="9268176" cy="2936528"/>
            </a:xfrm>
            <a:custGeom>
              <a:avLst/>
              <a:gdLst/>
              <a:ahLst/>
              <a:cxnLst/>
              <a:rect r="r" b="b" t="t" l="l"/>
              <a:pathLst>
                <a:path h="2936528" w="9268176">
                  <a:moveTo>
                    <a:pt x="0" y="0"/>
                  </a:moveTo>
                  <a:lnTo>
                    <a:pt x="9268176" y="0"/>
                  </a:lnTo>
                  <a:lnTo>
                    <a:pt x="9268176" y="2936528"/>
                  </a:lnTo>
                  <a:lnTo>
                    <a:pt x="0" y="2936528"/>
                  </a:lnTo>
                  <a:close/>
                </a:path>
              </a:pathLst>
            </a:custGeom>
            <a:solidFill>
              <a:srgbClr val="000000">
                <a:alpha val="0"/>
              </a:srgbClr>
            </a:solidFill>
          </p:spPr>
        </p:sp>
        <p:sp>
          <p:nvSpPr>
            <p:cNvPr name="TextBox 26" id="26"/>
            <p:cNvSpPr txBox="true"/>
            <p:nvPr/>
          </p:nvSpPr>
          <p:spPr>
            <a:xfrm>
              <a:off x="0" y="-19050"/>
              <a:ext cx="9268176" cy="2955578"/>
            </a:xfrm>
            <a:prstGeom prst="rect">
              <a:avLst/>
            </a:prstGeom>
          </p:spPr>
          <p:txBody>
            <a:bodyPr anchor="t" rtlCol="false" tIns="0" lIns="0" bIns="0" rIns="0"/>
            <a:lstStyle/>
            <a:p>
              <a:pPr algn="l">
                <a:lnSpc>
                  <a:spcPts val="3600"/>
                </a:lnSpc>
              </a:pPr>
            </a:p>
          </p:txBody>
        </p:sp>
      </p:grpSp>
      <p:sp>
        <p:nvSpPr>
          <p:cNvPr name="Freeform 27" id="27" descr="A blue check mark in a circle  Description automatically generated"/>
          <p:cNvSpPr/>
          <p:nvPr/>
        </p:nvSpPr>
        <p:spPr>
          <a:xfrm flipH="false" flipV="false" rot="0">
            <a:off x="1210733" y="4402657"/>
            <a:ext cx="944037" cy="901703"/>
          </a:xfrm>
          <a:custGeom>
            <a:avLst/>
            <a:gdLst/>
            <a:ahLst/>
            <a:cxnLst/>
            <a:rect r="r" b="b" t="t" l="l"/>
            <a:pathLst>
              <a:path h="901703" w="944037">
                <a:moveTo>
                  <a:pt x="0" y="0"/>
                </a:moveTo>
                <a:lnTo>
                  <a:pt x="944037" y="0"/>
                </a:lnTo>
                <a:lnTo>
                  <a:pt x="944037" y="901703"/>
                </a:lnTo>
                <a:lnTo>
                  <a:pt x="0" y="901703"/>
                </a:lnTo>
                <a:lnTo>
                  <a:pt x="0" y="0"/>
                </a:lnTo>
                <a:close/>
              </a:path>
            </a:pathLst>
          </a:custGeom>
          <a:blipFill>
            <a:blip r:embed="rId4"/>
            <a:stretch>
              <a:fillRect l="0" t="-2347" r="0" b="-2347"/>
            </a:stretch>
          </a:blipFill>
        </p:spPr>
      </p:sp>
      <p:grpSp>
        <p:nvGrpSpPr>
          <p:cNvPr name="Group 28" id="28"/>
          <p:cNvGrpSpPr/>
          <p:nvPr/>
        </p:nvGrpSpPr>
        <p:grpSpPr>
          <a:xfrm rot="0">
            <a:off x="2344389" y="2308748"/>
            <a:ext cx="4347632" cy="2202396"/>
            <a:chOff x="0" y="0"/>
            <a:chExt cx="5796842" cy="2936528"/>
          </a:xfrm>
        </p:grpSpPr>
        <p:sp>
          <p:nvSpPr>
            <p:cNvPr name="Freeform 29" id="29"/>
            <p:cNvSpPr/>
            <p:nvPr/>
          </p:nvSpPr>
          <p:spPr>
            <a:xfrm flipH="false" flipV="false" rot="0">
              <a:off x="0" y="0"/>
              <a:ext cx="5796842" cy="2936528"/>
            </a:xfrm>
            <a:custGeom>
              <a:avLst/>
              <a:gdLst/>
              <a:ahLst/>
              <a:cxnLst/>
              <a:rect r="r" b="b" t="t" l="l"/>
              <a:pathLst>
                <a:path h="2936528" w="5796842">
                  <a:moveTo>
                    <a:pt x="0" y="0"/>
                  </a:moveTo>
                  <a:lnTo>
                    <a:pt x="5796842" y="0"/>
                  </a:lnTo>
                  <a:lnTo>
                    <a:pt x="5796842" y="2936528"/>
                  </a:lnTo>
                  <a:lnTo>
                    <a:pt x="0" y="2936528"/>
                  </a:lnTo>
                  <a:close/>
                </a:path>
              </a:pathLst>
            </a:custGeom>
            <a:solidFill>
              <a:srgbClr val="000000">
                <a:alpha val="0"/>
              </a:srgbClr>
            </a:solidFill>
          </p:spPr>
        </p:sp>
        <p:sp>
          <p:nvSpPr>
            <p:cNvPr name="TextBox 30" id="30"/>
            <p:cNvSpPr txBox="true"/>
            <p:nvPr/>
          </p:nvSpPr>
          <p:spPr>
            <a:xfrm>
              <a:off x="0" y="-19050"/>
              <a:ext cx="5796842" cy="2955578"/>
            </a:xfrm>
            <a:prstGeom prst="rect">
              <a:avLst/>
            </a:prstGeom>
          </p:spPr>
          <p:txBody>
            <a:bodyPr anchor="t" rtlCol="false" tIns="0" lIns="0" bIns="0" rIns="0"/>
            <a:lstStyle/>
            <a:p>
              <a:pPr algn="l">
                <a:lnSpc>
                  <a:spcPts val="3600"/>
                </a:lnSpc>
              </a:pPr>
              <a:r>
                <a:rPr lang="en-US" sz="3000">
                  <a:solidFill>
                    <a:srgbClr val="000000"/>
                  </a:solidFill>
                  <a:latin typeface="Cambria"/>
                  <a:ea typeface="Cambria"/>
                  <a:cs typeface="Cambria"/>
                  <a:sym typeface="Cambria"/>
                </a:rPr>
                <a:t>Data Preprocessing</a:t>
              </a:r>
            </a:p>
          </p:txBody>
        </p:sp>
      </p:grpSp>
      <p:grpSp>
        <p:nvGrpSpPr>
          <p:cNvPr name="Group 31" id="31"/>
          <p:cNvGrpSpPr/>
          <p:nvPr/>
        </p:nvGrpSpPr>
        <p:grpSpPr>
          <a:xfrm rot="0">
            <a:off x="2344389" y="3752310"/>
            <a:ext cx="10338680" cy="2202396"/>
            <a:chOff x="0" y="0"/>
            <a:chExt cx="13784906" cy="2936528"/>
          </a:xfrm>
        </p:grpSpPr>
        <p:sp>
          <p:nvSpPr>
            <p:cNvPr name="Freeform 32" id="32"/>
            <p:cNvSpPr/>
            <p:nvPr/>
          </p:nvSpPr>
          <p:spPr>
            <a:xfrm flipH="false" flipV="false" rot="0">
              <a:off x="0" y="0"/>
              <a:ext cx="13784907" cy="2936528"/>
            </a:xfrm>
            <a:custGeom>
              <a:avLst/>
              <a:gdLst/>
              <a:ahLst/>
              <a:cxnLst/>
              <a:rect r="r" b="b" t="t" l="l"/>
              <a:pathLst>
                <a:path h="2936528" w="13784907">
                  <a:moveTo>
                    <a:pt x="0" y="0"/>
                  </a:moveTo>
                  <a:lnTo>
                    <a:pt x="13784907" y="0"/>
                  </a:lnTo>
                  <a:lnTo>
                    <a:pt x="13784907" y="2936528"/>
                  </a:lnTo>
                  <a:lnTo>
                    <a:pt x="0" y="2936528"/>
                  </a:lnTo>
                  <a:close/>
                </a:path>
              </a:pathLst>
            </a:custGeom>
            <a:solidFill>
              <a:srgbClr val="000000">
                <a:alpha val="0"/>
              </a:srgbClr>
            </a:solidFill>
          </p:spPr>
        </p:sp>
        <p:sp>
          <p:nvSpPr>
            <p:cNvPr name="TextBox 33" id="33"/>
            <p:cNvSpPr txBox="true"/>
            <p:nvPr/>
          </p:nvSpPr>
          <p:spPr>
            <a:xfrm>
              <a:off x="0" y="-19050"/>
              <a:ext cx="13784906" cy="2955578"/>
            </a:xfrm>
            <a:prstGeom prst="rect">
              <a:avLst/>
            </a:prstGeom>
          </p:spPr>
          <p:txBody>
            <a:bodyPr anchor="t" rtlCol="false" tIns="0" lIns="0" bIns="0" rIns="0"/>
            <a:lstStyle/>
            <a:p>
              <a:pPr algn="l">
                <a:lnSpc>
                  <a:spcPts val="3600"/>
                </a:lnSpc>
              </a:pPr>
              <a:r>
                <a:rPr lang="en-US" sz="3000">
                  <a:solidFill>
                    <a:srgbClr val="000000"/>
                  </a:solidFill>
                  <a:latin typeface="Cambria"/>
                  <a:ea typeface="Cambria"/>
                  <a:cs typeface="Cambria"/>
                  <a:sym typeface="Cambria"/>
                </a:rPr>
                <a:t>Fine-tune model for Delivery status prediction</a:t>
              </a:r>
            </a:p>
          </p:txBody>
        </p:sp>
      </p:grpSp>
      <p:grpSp>
        <p:nvGrpSpPr>
          <p:cNvPr name="Group 34" id="34"/>
          <p:cNvGrpSpPr/>
          <p:nvPr/>
        </p:nvGrpSpPr>
        <p:grpSpPr>
          <a:xfrm rot="0">
            <a:off x="2344389" y="5143500"/>
            <a:ext cx="5829300" cy="2202396"/>
            <a:chOff x="0" y="0"/>
            <a:chExt cx="7772400" cy="2936528"/>
          </a:xfrm>
        </p:grpSpPr>
        <p:sp>
          <p:nvSpPr>
            <p:cNvPr name="Freeform 35" id="35"/>
            <p:cNvSpPr/>
            <p:nvPr/>
          </p:nvSpPr>
          <p:spPr>
            <a:xfrm flipH="false" flipV="false" rot="0">
              <a:off x="0" y="0"/>
              <a:ext cx="7772400" cy="2936528"/>
            </a:xfrm>
            <a:custGeom>
              <a:avLst/>
              <a:gdLst/>
              <a:ahLst/>
              <a:cxnLst/>
              <a:rect r="r" b="b" t="t" l="l"/>
              <a:pathLst>
                <a:path h="2936528" w="7772400">
                  <a:moveTo>
                    <a:pt x="0" y="0"/>
                  </a:moveTo>
                  <a:lnTo>
                    <a:pt x="7772400" y="0"/>
                  </a:lnTo>
                  <a:lnTo>
                    <a:pt x="7772400" y="2936528"/>
                  </a:lnTo>
                  <a:lnTo>
                    <a:pt x="0" y="2936528"/>
                  </a:lnTo>
                  <a:close/>
                </a:path>
              </a:pathLst>
            </a:custGeom>
            <a:solidFill>
              <a:srgbClr val="000000">
                <a:alpha val="0"/>
              </a:srgbClr>
            </a:solidFill>
          </p:spPr>
        </p:sp>
        <p:sp>
          <p:nvSpPr>
            <p:cNvPr name="TextBox 36" id="36"/>
            <p:cNvSpPr txBox="true"/>
            <p:nvPr/>
          </p:nvSpPr>
          <p:spPr>
            <a:xfrm>
              <a:off x="0" y="-19050"/>
              <a:ext cx="7772400" cy="2955578"/>
            </a:xfrm>
            <a:prstGeom prst="rect">
              <a:avLst/>
            </a:prstGeom>
          </p:spPr>
          <p:txBody>
            <a:bodyPr anchor="t" rtlCol="false" tIns="0" lIns="0" bIns="0" rIns="0"/>
            <a:lstStyle/>
            <a:p>
              <a:pPr algn="l">
                <a:lnSpc>
                  <a:spcPts val="3600"/>
                </a:lnSpc>
              </a:pPr>
              <a:r>
                <a:rPr lang="en-US" sz="3000">
                  <a:solidFill>
                    <a:srgbClr val="000000"/>
                  </a:solidFill>
                  <a:latin typeface="Cambria"/>
                  <a:ea typeface="Cambria"/>
                  <a:cs typeface="Cambria"/>
                  <a:sym typeface="Cambria"/>
                </a:rPr>
                <a:t>Integrate Backend and Frontend</a:t>
              </a:r>
            </a:p>
          </p:txBody>
        </p:sp>
      </p:grpSp>
      <p:grpSp>
        <p:nvGrpSpPr>
          <p:cNvPr name="Group 37" id="37"/>
          <p:cNvGrpSpPr/>
          <p:nvPr/>
        </p:nvGrpSpPr>
        <p:grpSpPr>
          <a:xfrm rot="0">
            <a:off x="2437131" y="6605053"/>
            <a:ext cx="5829300" cy="2202396"/>
            <a:chOff x="0" y="0"/>
            <a:chExt cx="7772400" cy="2936528"/>
          </a:xfrm>
        </p:grpSpPr>
        <p:sp>
          <p:nvSpPr>
            <p:cNvPr name="Freeform 38" id="38"/>
            <p:cNvSpPr/>
            <p:nvPr/>
          </p:nvSpPr>
          <p:spPr>
            <a:xfrm flipH="false" flipV="false" rot="0">
              <a:off x="0" y="0"/>
              <a:ext cx="7772400" cy="2936528"/>
            </a:xfrm>
            <a:custGeom>
              <a:avLst/>
              <a:gdLst/>
              <a:ahLst/>
              <a:cxnLst/>
              <a:rect r="r" b="b" t="t" l="l"/>
              <a:pathLst>
                <a:path h="2936528" w="7772400">
                  <a:moveTo>
                    <a:pt x="0" y="0"/>
                  </a:moveTo>
                  <a:lnTo>
                    <a:pt x="7772400" y="0"/>
                  </a:lnTo>
                  <a:lnTo>
                    <a:pt x="7772400" y="2936528"/>
                  </a:lnTo>
                  <a:lnTo>
                    <a:pt x="0" y="2936528"/>
                  </a:lnTo>
                  <a:close/>
                </a:path>
              </a:pathLst>
            </a:custGeom>
            <a:solidFill>
              <a:srgbClr val="000000">
                <a:alpha val="0"/>
              </a:srgbClr>
            </a:solidFill>
          </p:spPr>
        </p:sp>
        <p:sp>
          <p:nvSpPr>
            <p:cNvPr name="TextBox 39" id="39"/>
            <p:cNvSpPr txBox="true"/>
            <p:nvPr/>
          </p:nvSpPr>
          <p:spPr>
            <a:xfrm>
              <a:off x="0" y="-19050"/>
              <a:ext cx="7772400" cy="2955578"/>
            </a:xfrm>
            <a:prstGeom prst="rect">
              <a:avLst/>
            </a:prstGeom>
          </p:spPr>
          <p:txBody>
            <a:bodyPr anchor="t" rtlCol="false" tIns="0" lIns="0" bIns="0" rIns="0"/>
            <a:lstStyle/>
            <a:p>
              <a:pPr algn="l">
                <a:lnSpc>
                  <a:spcPts val="3600"/>
                </a:lnSpc>
              </a:pPr>
              <a:r>
                <a:rPr lang="en-US" sz="3000">
                  <a:solidFill>
                    <a:srgbClr val="000000"/>
                  </a:solidFill>
                  <a:latin typeface="Cambria"/>
                  <a:ea typeface="Cambria"/>
                  <a:cs typeface="Cambria"/>
                  <a:sym typeface="Cambria"/>
                </a:rPr>
                <a:t>Integrate the system components</a:t>
              </a:r>
            </a:p>
          </p:txBody>
        </p:sp>
      </p:grpSp>
      <p:sp>
        <p:nvSpPr>
          <p:cNvPr name="Freeform 40" id="40" descr="A blue check mark in a circle  Description automatically generated"/>
          <p:cNvSpPr/>
          <p:nvPr/>
        </p:nvSpPr>
        <p:spPr>
          <a:xfrm flipH="false" flipV="false" rot="0">
            <a:off x="1210732" y="5793847"/>
            <a:ext cx="944037" cy="901703"/>
          </a:xfrm>
          <a:custGeom>
            <a:avLst/>
            <a:gdLst/>
            <a:ahLst/>
            <a:cxnLst/>
            <a:rect r="r" b="b" t="t" l="l"/>
            <a:pathLst>
              <a:path h="901703" w="944037">
                <a:moveTo>
                  <a:pt x="0" y="0"/>
                </a:moveTo>
                <a:lnTo>
                  <a:pt x="944038" y="0"/>
                </a:lnTo>
                <a:lnTo>
                  <a:pt x="944038" y="901702"/>
                </a:lnTo>
                <a:lnTo>
                  <a:pt x="0" y="901702"/>
                </a:lnTo>
                <a:lnTo>
                  <a:pt x="0" y="0"/>
                </a:lnTo>
                <a:close/>
              </a:path>
            </a:pathLst>
          </a:custGeom>
          <a:blipFill>
            <a:blip r:embed="rId4"/>
            <a:stretch>
              <a:fillRect l="0" t="-2347" r="0" b="-2347"/>
            </a:stretch>
          </a:blipFill>
        </p:spPr>
      </p:sp>
      <p:sp>
        <p:nvSpPr>
          <p:cNvPr name="Freeform 41" id="41" descr="A blue check mark in a circle  Description automatically generated"/>
          <p:cNvSpPr/>
          <p:nvPr/>
        </p:nvSpPr>
        <p:spPr>
          <a:xfrm flipH="false" flipV="false" rot="0">
            <a:off x="1210734" y="7345896"/>
            <a:ext cx="944037" cy="901702"/>
          </a:xfrm>
          <a:custGeom>
            <a:avLst/>
            <a:gdLst/>
            <a:ahLst/>
            <a:cxnLst/>
            <a:rect r="r" b="b" t="t" l="l"/>
            <a:pathLst>
              <a:path h="901702" w="944037">
                <a:moveTo>
                  <a:pt x="0" y="0"/>
                </a:moveTo>
                <a:lnTo>
                  <a:pt x="944037" y="0"/>
                </a:lnTo>
                <a:lnTo>
                  <a:pt x="944037" y="901702"/>
                </a:lnTo>
                <a:lnTo>
                  <a:pt x="0" y="901702"/>
                </a:lnTo>
                <a:lnTo>
                  <a:pt x="0" y="0"/>
                </a:lnTo>
                <a:close/>
              </a:path>
            </a:pathLst>
          </a:custGeom>
          <a:blipFill>
            <a:blip r:embed="rId4"/>
            <a:stretch>
              <a:fillRect l="0" t="-2347" r="0" b="-2347"/>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line art of various objects  Description automatically generated"/>
          <p:cNvSpPr/>
          <p:nvPr/>
        </p:nvSpPr>
        <p:spPr>
          <a:xfrm flipH="false" flipV="false" rot="0">
            <a:off x="10614404" y="4840340"/>
            <a:ext cx="7049865" cy="4699910"/>
          </a:xfrm>
          <a:custGeom>
            <a:avLst/>
            <a:gdLst/>
            <a:ahLst/>
            <a:cxnLst/>
            <a:rect r="r" b="b" t="t" l="l"/>
            <a:pathLst>
              <a:path h="4699910" w="7049865">
                <a:moveTo>
                  <a:pt x="0" y="0"/>
                </a:moveTo>
                <a:lnTo>
                  <a:pt x="7049864" y="0"/>
                </a:lnTo>
                <a:lnTo>
                  <a:pt x="7049864" y="4699909"/>
                </a:lnTo>
                <a:lnTo>
                  <a:pt x="0" y="4699909"/>
                </a:lnTo>
                <a:lnTo>
                  <a:pt x="0" y="0"/>
                </a:lnTo>
                <a:close/>
              </a:path>
            </a:pathLst>
          </a:custGeom>
          <a:blipFill>
            <a:blip r:embed="rId3"/>
            <a:stretch>
              <a:fillRect l="0" t="0" r="0" b="0"/>
            </a:stretch>
          </a:blipFill>
        </p:spPr>
      </p:sp>
      <p:grpSp>
        <p:nvGrpSpPr>
          <p:cNvPr name="Group 17" id="17"/>
          <p:cNvGrpSpPr/>
          <p:nvPr/>
        </p:nvGrpSpPr>
        <p:grpSpPr>
          <a:xfrm rot="0">
            <a:off x="3975100" y="9732434"/>
            <a:ext cx="9173632" cy="553998"/>
            <a:chOff x="0" y="0"/>
            <a:chExt cx="12231510" cy="738664"/>
          </a:xfrm>
        </p:grpSpPr>
        <p:sp>
          <p:nvSpPr>
            <p:cNvPr name="Freeform 18" id="18"/>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9" id="19"/>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20" id="2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21" id="21"/>
          <p:cNvGrpSpPr/>
          <p:nvPr/>
        </p:nvGrpSpPr>
        <p:grpSpPr>
          <a:xfrm rot="0">
            <a:off x="-1238930" y="182560"/>
            <a:ext cx="11853333" cy="3516213"/>
            <a:chOff x="0" y="0"/>
            <a:chExt cx="15804444" cy="4688284"/>
          </a:xfrm>
        </p:grpSpPr>
        <p:sp>
          <p:nvSpPr>
            <p:cNvPr name="Freeform 22" id="22"/>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3" id="23"/>
            <p:cNvSpPr txBox="true"/>
            <p:nvPr/>
          </p:nvSpPr>
          <p:spPr>
            <a:xfrm>
              <a:off x="0" y="-9525"/>
              <a:ext cx="15804444" cy="46978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       TOOLS AND TECHNOLIGIES </a:t>
              </a:r>
            </a:p>
          </p:txBody>
        </p:sp>
      </p:grpSp>
      <p:grpSp>
        <p:nvGrpSpPr>
          <p:cNvPr name="Group 24" id="24"/>
          <p:cNvGrpSpPr/>
          <p:nvPr/>
        </p:nvGrpSpPr>
        <p:grpSpPr>
          <a:xfrm rot="0">
            <a:off x="-198965" y="2135614"/>
            <a:ext cx="17521762" cy="7669792"/>
            <a:chOff x="0" y="0"/>
            <a:chExt cx="23362350" cy="10226389"/>
          </a:xfrm>
        </p:grpSpPr>
        <p:sp>
          <p:nvSpPr>
            <p:cNvPr name="Freeform 25" id="25"/>
            <p:cNvSpPr/>
            <p:nvPr/>
          </p:nvSpPr>
          <p:spPr>
            <a:xfrm flipH="false" flipV="false" rot="0">
              <a:off x="0" y="0"/>
              <a:ext cx="23362351" cy="10226389"/>
            </a:xfrm>
            <a:custGeom>
              <a:avLst/>
              <a:gdLst/>
              <a:ahLst/>
              <a:cxnLst/>
              <a:rect r="r" b="b" t="t" l="l"/>
              <a:pathLst>
                <a:path h="10226389" w="23362351">
                  <a:moveTo>
                    <a:pt x="0" y="0"/>
                  </a:moveTo>
                  <a:lnTo>
                    <a:pt x="23362351" y="0"/>
                  </a:lnTo>
                  <a:lnTo>
                    <a:pt x="23362351" y="10226389"/>
                  </a:lnTo>
                  <a:lnTo>
                    <a:pt x="0" y="10226389"/>
                  </a:lnTo>
                  <a:close/>
                </a:path>
              </a:pathLst>
            </a:custGeom>
            <a:solidFill>
              <a:srgbClr val="000000">
                <a:alpha val="0"/>
              </a:srgbClr>
            </a:solidFill>
          </p:spPr>
        </p:sp>
        <p:sp>
          <p:nvSpPr>
            <p:cNvPr name="TextBox 26" id="26"/>
            <p:cNvSpPr txBox="true"/>
            <p:nvPr/>
          </p:nvSpPr>
          <p:spPr>
            <a:xfrm>
              <a:off x="0" y="-76200"/>
              <a:ext cx="23362350" cy="10302589"/>
            </a:xfrm>
            <a:prstGeom prst="rect">
              <a:avLst/>
            </a:prstGeom>
          </p:spPr>
          <p:txBody>
            <a:bodyPr anchor="t" rtlCol="false" tIns="0" lIns="0" bIns="0" rIns="0"/>
            <a:lstStyle/>
            <a:p>
              <a:pPr algn="l" marL="1336853" indent="-668426" lvl="1">
                <a:lnSpc>
                  <a:spcPts val="4967"/>
                </a:lnSpc>
                <a:buFont typeface="Arial"/>
                <a:buChar char="•"/>
              </a:pPr>
              <a:r>
                <a:rPr lang="en-US" b="true" sz="3600">
                  <a:solidFill>
                    <a:srgbClr val="000000"/>
                  </a:solidFill>
                  <a:latin typeface="Cambria Bold"/>
                  <a:ea typeface="Cambria Bold"/>
                  <a:cs typeface="Cambria Bold"/>
                  <a:sym typeface="Cambria Bold"/>
                </a:rPr>
                <a:t>Delivery status </a:t>
              </a:r>
              <a:r>
                <a:rPr lang="en-US" b="true" sz="3600">
                  <a:solidFill>
                    <a:srgbClr val="000000"/>
                  </a:solidFill>
                  <a:latin typeface="Cambria Bold"/>
                  <a:ea typeface="Cambria Bold"/>
                  <a:cs typeface="Cambria Bold"/>
                  <a:sym typeface="Cambria Bold"/>
                </a:rPr>
                <a:t>Model Training Framework:</a:t>
              </a:r>
              <a:r>
                <a:rPr lang="en-US" sz="3600">
                  <a:solidFill>
                    <a:srgbClr val="000000"/>
                  </a:solidFill>
                  <a:latin typeface="Cambria"/>
                  <a:ea typeface="Cambria"/>
                  <a:cs typeface="Cambria"/>
                  <a:sym typeface="Cambria"/>
                </a:rPr>
                <a:t> KNeighborsClassifier</a:t>
              </a:r>
            </a:p>
            <a:p>
              <a:pPr algn="l">
                <a:lnSpc>
                  <a:spcPts val="4967"/>
                </a:lnSpc>
              </a:pPr>
            </a:p>
            <a:p>
              <a:pPr algn="l" marL="1336853" indent="-668426" lvl="1">
                <a:lnSpc>
                  <a:spcPts val="4964"/>
                </a:lnSpc>
                <a:buFont typeface="Arial"/>
                <a:buChar char="•"/>
              </a:pPr>
              <a:r>
                <a:rPr lang="en-US" b="true" sz="3600">
                  <a:solidFill>
                    <a:srgbClr val="000000"/>
                  </a:solidFill>
                  <a:latin typeface="Cambria Bold"/>
                  <a:ea typeface="Cambria Bold"/>
                  <a:cs typeface="Cambria Bold"/>
                  <a:sym typeface="Cambria Bold"/>
                </a:rPr>
                <a:t>Data Standardization Tools:</a:t>
              </a:r>
              <a:r>
                <a:rPr lang="en-US" sz="3600">
                  <a:solidFill>
                    <a:srgbClr val="000000"/>
                  </a:solidFill>
                  <a:latin typeface="Cambria"/>
                  <a:ea typeface="Cambria"/>
                  <a:cs typeface="Cambria"/>
                  <a:sym typeface="Cambria"/>
                </a:rPr>
                <a:t>SVC,Logistic regression</a:t>
              </a:r>
            </a:p>
            <a:p>
              <a:pPr algn="l">
                <a:lnSpc>
                  <a:spcPts val="4964"/>
                </a:lnSpc>
              </a:pPr>
            </a:p>
            <a:p>
              <a:pPr algn="l" marL="1336853" indent="-668426" lvl="1">
                <a:lnSpc>
                  <a:spcPts val="4964"/>
                </a:lnSpc>
                <a:buFont typeface="Arial"/>
                <a:buChar char="•"/>
              </a:pPr>
              <a:r>
                <a:rPr lang="en-US" b="true" sz="3600">
                  <a:solidFill>
                    <a:srgbClr val="000000"/>
                  </a:solidFill>
                  <a:latin typeface="Cambria Bold"/>
                  <a:ea typeface="Cambria Bold"/>
                  <a:cs typeface="Cambria Bold"/>
                  <a:sym typeface="Cambria Bold"/>
                </a:rPr>
                <a:t>Delivery time prediction model framework: </a:t>
              </a:r>
              <a:r>
                <a:rPr lang="en-US" sz="3600">
                  <a:solidFill>
                    <a:srgbClr val="000000"/>
                  </a:solidFill>
                  <a:latin typeface="Cambria"/>
                  <a:ea typeface="Cambria"/>
                  <a:cs typeface="Cambria"/>
                  <a:sym typeface="Cambria"/>
                </a:rPr>
                <a:t>Random Forest</a:t>
              </a:r>
            </a:p>
            <a:p>
              <a:pPr algn="l">
                <a:lnSpc>
                  <a:spcPts val="4964"/>
                </a:lnSpc>
              </a:pPr>
            </a:p>
            <a:p>
              <a:pPr algn="l" marL="1336853" indent="-668426" lvl="1">
                <a:lnSpc>
                  <a:spcPts val="4964"/>
                </a:lnSpc>
                <a:buFont typeface="Arial"/>
                <a:buChar char="•"/>
              </a:pPr>
              <a:r>
                <a:rPr lang="en-US" b="true" sz="3600">
                  <a:solidFill>
                    <a:srgbClr val="000000"/>
                  </a:solidFill>
                  <a:latin typeface="Cambria Bold"/>
                  <a:ea typeface="Cambria Bold"/>
                  <a:cs typeface="Cambria Bold"/>
                  <a:sym typeface="Cambria Bold"/>
                </a:rPr>
                <a:t>Data Standardization Tools</a:t>
              </a:r>
              <a:r>
                <a:rPr lang="en-US" sz="3600">
                  <a:solidFill>
                    <a:srgbClr val="000000"/>
                  </a:solidFill>
                  <a:latin typeface="Cambria"/>
                  <a:ea typeface="Cambria"/>
                  <a:cs typeface="Cambria"/>
                  <a:sym typeface="Cambria"/>
                </a:rPr>
                <a:t>:Decision tree regression</a:t>
              </a:r>
            </a:p>
            <a:p>
              <a:pPr algn="l">
                <a:lnSpc>
                  <a:spcPts val="4967"/>
                </a:lnSpc>
              </a:pPr>
            </a:p>
            <a:p>
              <a:pPr algn="l" marL="1337310" indent="-668655" lvl="1">
                <a:lnSpc>
                  <a:spcPts val="4967"/>
                </a:lnSpc>
              </a:pP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2635250" y="2881339"/>
            <a:ext cx="11853333" cy="4182634"/>
            <a:chOff x="0" y="0"/>
            <a:chExt cx="15804444" cy="5576845"/>
          </a:xfrm>
        </p:grpSpPr>
        <p:sp>
          <p:nvSpPr>
            <p:cNvPr name="Freeform 21" id="21"/>
            <p:cNvSpPr/>
            <p:nvPr/>
          </p:nvSpPr>
          <p:spPr>
            <a:xfrm flipH="false" flipV="false" rot="0">
              <a:off x="0" y="0"/>
              <a:ext cx="15804445" cy="5576845"/>
            </a:xfrm>
            <a:custGeom>
              <a:avLst/>
              <a:gdLst/>
              <a:ahLst/>
              <a:cxnLst/>
              <a:rect r="r" b="b" t="t" l="l"/>
              <a:pathLst>
                <a:path h="5576845" w="15804445">
                  <a:moveTo>
                    <a:pt x="0" y="0"/>
                  </a:moveTo>
                  <a:lnTo>
                    <a:pt x="15804445" y="0"/>
                  </a:lnTo>
                  <a:lnTo>
                    <a:pt x="15804445" y="5576845"/>
                  </a:lnTo>
                  <a:lnTo>
                    <a:pt x="0" y="5576845"/>
                  </a:lnTo>
                  <a:close/>
                </a:path>
              </a:pathLst>
            </a:custGeom>
            <a:solidFill>
              <a:srgbClr val="000000">
                <a:alpha val="0"/>
              </a:srgbClr>
            </a:solidFill>
          </p:spPr>
        </p:sp>
        <p:sp>
          <p:nvSpPr>
            <p:cNvPr name="TextBox 22" id="22"/>
            <p:cNvSpPr txBox="true"/>
            <p:nvPr/>
          </p:nvSpPr>
          <p:spPr>
            <a:xfrm>
              <a:off x="0" y="-9525"/>
              <a:ext cx="15804444" cy="5586370"/>
            </a:xfrm>
            <a:prstGeom prst="rect">
              <a:avLst/>
            </a:prstGeom>
          </p:spPr>
          <p:txBody>
            <a:bodyPr anchor="t" rtlCol="false" tIns="0" lIns="0" bIns="0" rIns="0"/>
            <a:lstStyle/>
            <a:p>
              <a:pPr algn="ctr">
                <a:lnSpc>
                  <a:spcPts val="6839"/>
                </a:lnSpc>
              </a:pPr>
              <a:r>
                <a:rPr lang="en-US" sz="5699" b="true">
                  <a:solidFill>
                    <a:srgbClr val="002060"/>
                  </a:solidFill>
                  <a:latin typeface="Cambria Bold"/>
                  <a:ea typeface="Cambria Bold"/>
                  <a:cs typeface="Cambria Bold"/>
                  <a:sym typeface="Cambria Bold"/>
                </a:rPr>
                <a:t>DEMONSTRATION</a:t>
              </a: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23312"/>
            <a:ext cx="18288000" cy="565029"/>
            <a:chOff x="0" y="0"/>
            <a:chExt cx="24384000" cy="753372"/>
          </a:xfrm>
        </p:grpSpPr>
        <p:sp>
          <p:nvSpPr>
            <p:cNvPr name="Freeform 3" id="3"/>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4" id="4"/>
          <p:cNvGrpSpPr/>
          <p:nvPr/>
        </p:nvGrpSpPr>
        <p:grpSpPr>
          <a:xfrm rot="0">
            <a:off x="17152713" y="9739312"/>
            <a:ext cx="1020987" cy="547688"/>
            <a:chOff x="0" y="0"/>
            <a:chExt cx="1361316" cy="730250"/>
          </a:xfrm>
        </p:grpSpPr>
        <p:sp>
          <p:nvSpPr>
            <p:cNvPr name="Freeform 5" id="5"/>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6" id="6"/>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7" id="7"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8" id="8"/>
          <p:cNvGrpSpPr/>
          <p:nvPr/>
        </p:nvGrpSpPr>
        <p:grpSpPr>
          <a:xfrm rot="0">
            <a:off x="15430500" y="9805406"/>
            <a:ext cx="1600200" cy="415499"/>
            <a:chOff x="0" y="0"/>
            <a:chExt cx="2133600" cy="553998"/>
          </a:xfrm>
        </p:grpSpPr>
        <p:sp>
          <p:nvSpPr>
            <p:cNvPr name="Freeform 9" id="9"/>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10" id="10"/>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11" id="11"/>
          <p:cNvGrpSpPr/>
          <p:nvPr/>
        </p:nvGrpSpPr>
        <p:grpSpPr>
          <a:xfrm rot="0">
            <a:off x="0" y="9723312"/>
            <a:ext cx="18288000" cy="565029"/>
            <a:chOff x="0" y="0"/>
            <a:chExt cx="24384000" cy="753372"/>
          </a:xfrm>
        </p:grpSpPr>
        <p:sp>
          <p:nvSpPr>
            <p:cNvPr name="Freeform 12" id="12"/>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3" id="13"/>
          <p:cNvGrpSpPr/>
          <p:nvPr/>
        </p:nvGrpSpPr>
        <p:grpSpPr>
          <a:xfrm rot="0">
            <a:off x="0" y="10015359"/>
            <a:ext cx="18288000" cy="271643"/>
            <a:chOff x="0" y="0"/>
            <a:chExt cx="24384000" cy="362190"/>
          </a:xfrm>
        </p:grpSpPr>
        <p:sp>
          <p:nvSpPr>
            <p:cNvPr name="Freeform 14" id="14"/>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5" id="15"/>
          <p:cNvGrpSpPr/>
          <p:nvPr/>
        </p:nvGrpSpPr>
        <p:grpSpPr>
          <a:xfrm rot="0">
            <a:off x="17152713" y="9739312"/>
            <a:ext cx="1020987" cy="547688"/>
            <a:chOff x="0" y="0"/>
            <a:chExt cx="1361316" cy="730250"/>
          </a:xfrm>
        </p:grpSpPr>
        <p:sp>
          <p:nvSpPr>
            <p:cNvPr name="Freeform 16" id="16"/>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7" id="17"/>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8" id="18"/>
          <p:cNvGrpSpPr/>
          <p:nvPr/>
        </p:nvGrpSpPr>
        <p:grpSpPr>
          <a:xfrm rot="0">
            <a:off x="3975100" y="9732433"/>
            <a:ext cx="9173632" cy="553998"/>
            <a:chOff x="0" y="0"/>
            <a:chExt cx="12231510" cy="738664"/>
          </a:xfrm>
        </p:grpSpPr>
        <p:sp>
          <p:nvSpPr>
            <p:cNvPr name="Freeform 19" id="19"/>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0" id="20"/>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21" id="21" descr="A blue and purple liquid  Description automatically generated"/>
          <p:cNvSpPr/>
          <p:nvPr/>
        </p:nvSpPr>
        <p:spPr>
          <a:xfrm flipH="false" flipV="false" rot="5400000">
            <a:off x="15712723" y="-3354299"/>
            <a:ext cx="7900078" cy="10287000"/>
          </a:xfrm>
          <a:custGeom>
            <a:avLst/>
            <a:gdLst/>
            <a:ahLst/>
            <a:cxnLst/>
            <a:rect r="r" b="b" t="t" l="l"/>
            <a:pathLst>
              <a:path h="10287000" w="7900078">
                <a:moveTo>
                  <a:pt x="0" y="0"/>
                </a:moveTo>
                <a:lnTo>
                  <a:pt x="7900079" y="0"/>
                </a:lnTo>
                <a:lnTo>
                  <a:pt x="7900079" y="10287000"/>
                </a:lnTo>
                <a:lnTo>
                  <a:pt x="0" y="10287000"/>
                </a:lnTo>
                <a:lnTo>
                  <a:pt x="0" y="0"/>
                </a:lnTo>
                <a:close/>
              </a:path>
            </a:pathLst>
          </a:custGeom>
          <a:blipFill>
            <a:blip r:embed="rId3"/>
            <a:stretch>
              <a:fillRect l="0" t="0" r="0" b="0"/>
            </a:stretch>
          </a:blipFill>
        </p:spPr>
      </p:sp>
      <p:grpSp>
        <p:nvGrpSpPr>
          <p:cNvPr name="Group 22" id="22"/>
          <p:cNvGrpSpPr/>
          <p:nvPr/>
        </p:nvGrpSpPr>
        <p:grpSpPr>
          <a:xfrm rot="0">
            <a:off x="0" y="-729407"/>
            <a:ext cx="10885762" cy="3081458"/>
            <a:chOff x="0" y="0"/>
            <a:chExt cx="14514350" cy="4108610"/>
          </a:xfrm>
        </p:grpSpPr>
        <p:sp>
          <p:nvSpPr>
            <p:cNvPr name="Freeform 23" id="23"/>
            <p:cNvSpPr/>
            <p:nvPr/>
          </p:nvSpPr>
          <p:spPr>
            <a:xfrm flipH="false" flipV="false" rot="0">
              <a:off x="0" y="0"/>
              <a:ext cx="14514350" cy="4108610"/>
            </a:xfrm>
            <a:custGeom>
              <a:avLst/>
              <a:gdLst/>
              <a:ahLst/>
              <a:cxnLst/>
              <a:rect r="r" b="b" t="t" l="l"/>
              <a:pathLst>
                <a:path h="4108610" w="14514350">
                  <a:moveTo>
                    <a:pt x="0" y="0"/>
                  </a:moveTo>
                  <a:lnTo>
                    <a:pt x="14514350" y="0"/>
                  </a:lnTo>
                  <a:lnTo>
                    <a:pt x="14514350" y="4108610"/>
                  </a:lnTo>
                  <a:lnTo>
                    <a:pt x="0" y="4108610"/>
                  </a:lnTo>
                  <a:close/>
                </a:path>
              </a:pathLst>
            </a:custGeom>
            <a:solidFill>
              <a:srgbClr val="000000">
                <a:alpha val="0"/>
              </a:srgbClr>
            </a:solidFill>
          </p:spPr>
        </p:sp>
        <p:sp>
          <p:nvSpPr>
            <p:cNvPr name="TextBox 24" id="24"/>
            <p:cNvSpPr txBox="true"/>
            <p:nvPr/>
          </p:nvSpPr>
          <p:spPr>
            <a:xfrm>
              <a:off x="0" y="-9525"/>
              <a:ext cx="14514350" cy="4118135"/>
            </a:xfrm>
            <a:prstGeom prst="rect">
              <a:avLst/>
            </a:prstGeom>
          </p:spPr>
          <p:txBody>
            <a:bodyPr anchor="t" rtlCol="false" tIns="0" lIns="0" bIns="0" rIns="0"/>
            <a:lstStyle/>
            <a:p>
              <a:pPr algn="l" marL="906783" indent="-453392" lvl="1">
                <a:lnSpc>
                  <a:spcPts val="5040"/>
                </a:lnSpc>
                <a:buFont typeface="Arial"/>
                <a:buChar char="•"/>
              </a:pPr>
              <a:r>
                <a:rPr lang="en-US" b="true" sz="4200">
                  <a:solidFill>
                    <a:srgbClr val="002060"/>
                  </a:solidFill>
                  <a:latin typeface="Cambria Bold"/>
                  <a:ea typeface="Cambria Bold"/>
                  <a:cs typeface="Cambria Bold"/>
                  <a:sym typeface="Cambria Bold"/>
                </a:rPr>
                <a:t>Python Code Data Processing</a:t>
              </a:r>
            </a:p>
          </p:txBody>
        </p:sp>
      </p:grpSp>
      <p:sp>
        <p:nvSpPr>
          <p:cNvPr name="Freeform 25" id="25"/>
          <p:cNvSpPr/>
          <p:nvPr/>
        </p:nvSpPr>
        <p:spPr>
          <a:xfrm flipH="false" flipV="false" rot="0">
            <a:off x="2555362" y="2578603"/>
            <a:ext cx="13708378" cy="6425802"/>
          </a:xfrm>
          <a:custGeom>
            <a:avLst/>
            <a:gdLst/>
            <a:ahLst/>
            <a:cxnLst/>
            <a:rect r="r" b="b" t="t" l="l"/>
            <a:pathLst>
              <a:path h="6425802" w="13708378">
                <a:moveTo>
                  <a:pt x="0" y="0"/>
                </a:moveTo>
                <a:lnTo>
                  <a:pt x="13708378" y="0"/>
                </a:lnTo>
                <a:lnTo>
                  <a:pt x="13708378" y="6425802"/>
                </a:lnTo>
                <a:lnTo>
                  <a:pt x="0" y="6425802"/>
                </a:lnTo>
                <a:lnTo>
                  <a:pt x="0" y="0"/>
                </a:lnTo>
                <a:close/>
              </a:path>
            </a:pathLst>
          </a:custGeom>
          <a:blipFill>
            <a:blip r:embed="rId4"/>
            <a:stretch>
              <a:fillRect l="0" t="0" r="0" b="0"/>
            </a:stretch>
          </a:blipFill>
        </p:spPr>
      </p:sp>
      <p:sp>
        <p:nvSpPr>
          <p:cNvPr name="TextBox 26" id="26"/>
          <p:cNvSpPr txBox="true"/>
          <p:nvPr/>
        </p:nvSpPr>
        <p:spPr>
          <a:xfrm rot="0">
            <a:off x="2002259" y="1465669"/>
            <a:ext cx="47078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Delivery Status model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1249921" y="1699590"/>
            <a:ext cx="13383688" cy="7729080"/>
          </a:xfrm>
          <a:custGeom>
            <a:avLst/>
            <a:gdLst/>
            <a:ahLst/>
            <a:cxnLst/>
            <a:rect r="r" b="b" t="t" l="l"/>
            <a:pathLst>
              <a:path h="7729080" w="13383688">
                <a:moveTo>
                  <a:pt x="0" y="0"/>
                </a:moveTo>
                <a:lnTo>
                  <a:pt x="13383689" y="0"/>
                </a:lnTo>
                <a:lnTo>
                  <a:pt x="13383689" y="7729080"/>
                </a:lnTo>
                <a:lnTo>
                  <a:pt x="0" y="7729080"/>
                </a:lnTo>
                <a:lnTo>
                  <a:pt x="0" y="0"/>
                </a:lnTo>
                <a:close/>
              </a:path>
            </a:pathLst>
          </a:custGeom>
          <a:blipFill>
            <a:blip r:embed="rId4"/>
            <a:stretch>
              <a:fillRect l="0" t="0" r="0" b="0"/>
            </a:stretch>
          </a:blipFill>
        </p:spPr>
      </p:sp>
      <p:sp>
        <p:nvSpPr>
          <p:cNvPr name="TextBox 21" id="21"/>
          <p:cNvSpPr txBox="true"/>
          <p:nvPr/>
        </p:nvSpPr>
        <p:spPr>
          <a:xfrm rot="0">
            <a:off x="1301816" y="691723"/>
            <a:ext cx="66549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Delivery Time Prediction model </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10461217" y="863796"/>
            <a:ext cx="3903854" cy="8675232"/>
          </a:xfrm>
          <a:custGeom>
            <a:avLst/>
            <a:gdLst/>
            <a:ahLst/>
            <a:cxnLst/>
            <a:rect r="r" b="b" t="t" l="l"/>
            <a:pathLst>
              <a:path h="8675232" w="3903854">
                <a:moveTo>
                  <a:pt x="0" y="0"/>
                </a:moveTo>
                <a:lnTo>
                  <a:pt x="3903854" y="0"/>
                </a:lnTo>
                <a:lnTo>
                  <a:pt x="3903854" y="8675232"/>
                </a:lnTo>
                <a:lnTo>
                  <a:pt x="0" y="8675232"/>
                </a:lnTo>
                <a:lnTo>
                  <a:pt x="0" y="0"/>
                </a:lnTo>
                <a:close/>
              </a:path>
            </a:pathLst>
          </a:custGeom>
          <a:blipFill>
            <a:blip r:embed="rId4"/>
            <a:stretch>
              <a:fillRect l="0" t="0" r="0" b="0"/>
            </a:stretch>
          </a:blipFill>
        </p:spPr>
      </p:sp>
      <p:sp>
        <p:nvSpPr>
          <p:cNvPr name="TextBox 21" id="21"/>
          <p:cNvSpPr txBox="true"/>
          <p:nvPr/>
        </p:nvSpPr>
        <p:spPr>
          <a:xfrm rot="0">
            <a:off x="1109160" y="4248277"/>
            <a:ext cx="7452757"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GoSwift Route Optimization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748722" y="-365796"/>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COMPONENT SPECIFIC REQUIREMENTS </a:t>
              </a:r>
            </a:p>
          </p:txBody>
        </p:sp>
      </p:grpSp>
      <p:grpSp>
        <p:nvGrpSpPr>
          <p:cNvPr name="Group 23" id="23"/>
          <p:cNvGrpSpPr/>
          <p:nvPr/>
        </p:nvGrpSpPr>
        <p:grpSpPr>
          <a:xfrm rot="0">
            <a:off x="1351141" y="3816792"/>
            <a:ext cx="5211381" cy="2637160"/>
            <a:chOff x="0" y="0"/>
            <a:chExt cx="6948508" cy="3516213"/>
          </a:xfrm>
        </p:grpSpPr>
        <p:sp>
          <p:nvSpPr>
            <p:cNvPr name="Freeform 24" id="24"/>
            <p:cNvSpPr/>
            <p:nvPr/>
          </p:nvSpPr>
          <p:spPr>
            <a:xfrm flipH="false" flipV="false" rot="0">
              <a:off x="0" y="0"/>
              <a:ext cx="6948508" cy="3516213"/>
            </a:xfrm>
            <a:custGeom>
              <a:avLst/>
              <a:gdLst/>
              <a:ahLst/>
              <a:cxnLst/>
              <a:rect r="r" b="b" t="t" l="l"/>
              <a:pathLst>
                <a:path h="3516213" w="6948508">
                  <a:moveTo>
                    <a:pt x="0" y="0"/>
                  </a:moveTo>
                  <a:lnTo>
                    <a:pt x="6948508" y="0"/>
                  </a:lnTo>
                  <a:lnTo>
                    <a:pt x="6948508" y="3516213"/>
                  </a:lnTo>
                  <a:lnTo>
                    <a:pt x="0" y="3516213"/>
                  </a:lnTo>
                  <a:close/>
                </a:path>
              </a:pathLst>
            </a:custGeom>
            <a:solidFill>
              <a:srgbClr val="000000">
                <a:alpha val="0"/>
              </a:srgbClr>
            </a:solidFill>
          </p:spPr>
        </p:sp>
        <p:sp>
          <p:nvSpPr>
            <p:cNvPr name="TextBox 25" id="25"/>
            <p:cNvSpPr txBox="true"/>
            <p:nvPr/>
          </p:nvSpPr>
          <p:spPr>
            <a:xfrm>
              <a:off x="0" y="-19050"/>
              <a:ext cx="6948508" cy="35352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Data inputs</a:t>
              </a:r>
            </a:p>
          </p:txBody>
        </p:sp>
      </p:grpSp>
      <p:grpSp>
        <p:nvGrpSpPr>
          <p:cNvPr name="Group 26" id="26"/>
          <p:cNvGrpSpPr/>
          <p:nvPr/>
        </p:nvGrpSpPr>
        <p:grpSpPr>
          <a:xfrm rot="0">
            <a:off x="1298267" y="6922793"/>
            <a:ext cx="7353956" cy="2637160"/>
            <a:chOff x="0" y="0"/>
            <a:chExt cx="9805274" cy="3516213"/>
          </a:xfrm>
        </p:grpSpPr>
        <p:sp>
          <p:nvSpPr>
            <p:cNvPr name="Freeform 27" id="27"/>
            <p:cNvSpPr/>
            <p:nvPr/>
          </p:nvSpPr>
          <p:spPr>
            <a:xfrm flipH="false" flipV="false" rot="0">
              <a:off x="0" y="0"/>
              <a:ext cx="9805274" cy="3516213"/>
            </a:xfrm>
            <a:custGeom>
              <a:avLst/>
              <a:gdLst/>
              <a:ahLst/>
              <a:cxnLst/>
              <a:rect r="r" b="b" t="t" l="l"/>
              <a:pathLst>
                <a:path h="3516213" w="9805274">
                  <a:moveTo>
                    <a:pt x="0" y="0"/>
                  </a:moveTo>
                  <a:lnTo>
                    <a:pt x="9805274" y="0"/>
                  </a:lnTo>
                  <a:lnTo>
                    <a:pt x="9805274" y="3516213"/>
                  </a:lnTo>
                  <a:lnTo>
                    <a:pt x="0" y="3516213"/>
                  </a:lnTo>
                  <a:close/>
                </a:path>
              </a:pathLst>
            </a:custGeom>
            <a:solidFill>
              <a:srgbClr val="000000">
                <a:alpha val="0"/>
              </a:srgbClr>
            </a:solidFill>
          </p:spPr>
        </p:sp>
        <p:sp>
          <p:nvSpPr>
            <p:cNvPr name="TextBox 28" id="28"/>
            <p:cNvSpPr txBox="true"/>
            <p:nvPr/>
          </p:nvSpPr>
          <p:spPr>
            <a:xfrm>
              <a:off x="0" y="-19050"/>
              <a:ext cx="9805274" cy="35352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Prediction and model training</a:t>
              </a:r>
            </a:p>
          </p:txBody>
        </p:sp>
      </p:grpSp>
      <p:grpSp>
        <p:nvGrpSpPr>
          <p:cNvPr name="Group 29" id="29"/>
          <p:cNvGrpSpPr/>
          <p:nvPr/>
        </p:nvGrpSpPr>
        <p:grpSpPr>
          <a:xfrm rot="0">
            <a:off x="1298267" y="4741039"/>
            <a:ext cx="5569530" cy="2637160"/>
            <a:chOff x="0" y="0"/>
            <a:chExt cx="7426040" cy="3516213"/>
          </a:xfrm>
        </p:grpSpPr>
        <p:sp>
          <p:nvSpPr>
            <p:cNvPr name="Freeform 30" id="30"/>
            <p:cNvSpPr/>
            <p:nvPr/>
          </p:nvSpPr>
          <p:spPr>
            <a:xfrm flipH="false" flipV="false" rot="0">
              <a:off x="0" y="0"/>
              <a:ext cx="7426040" cy="3516213"/>
            </a:xfrm>
            <a:custGeom>
              <a:avLst/>
              <a:gdLst/>
              <a:ahLst/>
              <a:cxnLst/>
              <a:rect r="r" b="b" t="t" l="l"/>
              <a:pathLst>
                <a:path h="3516213" w="7426040">
                  <a:moveTo>
                    <a:pt x="0" y="0"/>
                  </a:moveTo>
                  <a:lnTo>
                    <a:pt x="7426040" y="0"/>
                  </a:lnTo>
                  <a:lnTo>
                    <a:pt x="7426040" y="3516213"/>
                  </a:lnTo>
                  <a:lnTo>
                    <a:pt x="0" y="3516213"/>
                  </a:lnTo>
                  <a:close/>
                </a:path>
              </a:pathLst>
            </a:custGeom>
            <a:solidFill>
              <a:srgbClr val="000000">
                <a:alpha val="0"/>
              </a:srgbClr>
            </a:solidFill>
          </p:spPr>
        </p:sp>
        <p:sp>
          <p:nvSpPr>
            <p:cNvPr name="TextBox 31" id="31"/>
            <p:cNvSpPr txBox="true"/>
            <p:nvPr/>
          </p:nvSpPr>
          <p:spPr>
            <a:xfrm>
              <a:off x="0" y="-19050"/>
              <a:ext cx="7426040" cy="35352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Accuracy Calculation</a:t>
              </a:r>
            </a:p>
          </p:txBody>
        </p:sp>
      </p:grpSp>
      <p:grpSp>
        <p:nvGrpSpPr>
          <p:cNvPr name="Group 32" id="32"/>
          <p:cNvGrpSpPr/>
          <p:nvPr/>
        </p:nvGrpSpPr>
        <p:grpSpPr>
          <a:xfrm rot="0">
            <a:off x="1298267" y="5776634"/>
            <a:ext cx="5404779" cy="2637160"/>
            <a:chOff x="0" y="0"/>
            <a:chExt cx="7206372" cy="3516213"/>
          </a:xfrm>
        </p:grpSpPr>
        <p:sp>
          <p:nvSpPr>
            <p:cNvPr name="Freeform 33" id="33"/>
            <p:cNvSpPr/>
            <p:nvPr/>
          </p:nvSpPr>
          <p:spPr>
            <a:xfrm flipH="false" flipV="false" rot="0">
              <a:off x="0" y="0"/>
              <a:ext cx="7206372" cy="3516213"/>
            </a:xfrm>
            <a:custGeom>
              <a:avLst/>
              <a:gdLst/>
              <a:ahLst/>
              <a:cxnLst/>
              <a:rect r="r" b="b" t="t" l="l"/>
              <a:pathLst>
                <a:path h="3516213" w="7206372">
                  <a:moveTo>
                    <a:pt x="0" y="0"/>
                  </a:moveTo>
                  <a:lnTo>
                    <a:pt x="7206372" y="0"/>
                  </a:lnTo>
                  <a:lnTo>
                    <a:pt x="7206372" y="3516213"/>
                  </a:lnTo>
                  <a:lnTo>
                    <a:pt x="0" y="3516213"/>
                  </a:lnTo>
                  <a:close/>
                </a:path>
              </a:pathLst>
            </a:custGeom>
            <a:solidFill>
              <a:srgbClr val="000000">
                <a:alpha val="0"/>
              </a:srgbClr>
            </a:solidFill>
          </p:spPr>
        </p:sp>
        <p:sp>
          <p:nvSpPr>
            <p:cNvPr name="TextBox 34" id="34"/>
            <p:cNvSpPr txBox="true"/>
            <p:nvPr/>
          </p:nvSpPr>
          <p:spPr>
            <a:xfrm>
              <a:off x="0" y="-19050"/>
              <a:ext cx="7206372" cy="35352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Result Display</a:t>
              </a:r>
            </a:p>
          </p:txBody>
        </p:sp>
      </p:grpSp>
      <p:grpSp>
        <p:nvGrpSpPr>
          <p:cNvPr name="Group 35" id="35"/>
          <p:cNvGrpSpPr/>
          <p:nvPr/>
        </p:nvGrpSpPr>
        <p:grpSpPr>
          <a:xfrm rot="0">
            <a:off x="748722" y="2671422"/>
            <a:ext cx="6284816" cy="1386453"/>
            <a:chOff x="0" y="0"/>
            <a:chExt cx="8379754" cy="1848604"/>
          </a:xfrm>
        </p:grpSpPr>
        <p:sp>
          <p:nvSpPr>
            <p:cNvPr name="Freeform 36" id="36"/>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37" id="37"/>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grpSp>
      <p:grpSp>
        <p:nvGrpSpPr>
          <p:cNvPr name="Group 38" id="38"/>
          <p:cNvGrpSpPr/>
          <p:nvPr/>
        </p:nvGrpSpPr>
        <p:grpSpPr>
          <a:xfrm rot="0">
            <a:off x="1298267" y="1993315"/>
            <a:ext cx="5317130" cy="2637160"/>
            <a:chOff x="0" y="0"/>
            <a:chExt cx="7089506" cy="3516213"/>
          </a:xfrm>
        </p:grpSpPr>
        <p:sp>
          <p:nvSpPr>
            <p:cNvPr name="Freeform 39" id="39"/>
            <p:cNvSpPr/>
            <p:nvPr/>
          </p:nvSpPr>
          <p:spPr>
            <a:xfrm flipH="false" flipV="false" rot="0">
              <a:off x="0" y="0"/>
              <a:ext cx="7089506" cy="3516213"/>
            </a:xfrm>
            <a:custGeom>
              <a:avLst/>
              <a:gdLst/>
              <a:ahLst/>
              <a:cxnLst/>
              <a:rect r="r" b="b" t="t" l="l"/>
              <a:pathLst>
                <a:path h="3516213" w="7089506">
                  <a:moveTo>
                    <a:pt x="0" y="0"/>
                  </a:moveTo>
                  <a:lnTo>
                    <a:pt x="7089506" y="0"/>
                  </a:lnTo>
                  <a:lnTo>
                    <a:pt x="7089506" y="3516213"/>
                  </a:lnTo>
                  <a:lnTo>
                    <a:pt x="0" y="3516213"/>
                  </a:lnTo>
                  <a:close/>
                </a:path>
              </a:pathLst>
            </a:custGeom>
            <a:solidFill>
              <a:srgbClr val="000000">
                <a:alpha val="0"/>
              </a:srgbClr>
            </a:solidFill>
          </p:spPr>
        </p:sp>
        <p:sp>
          <p:nvSpPr>
            <p:cNvPr name="TextBox 40" id="40"/>
            <p:cNvSpPr txBox="true"/>
            <p:nvPr/>
          </p:nvSpPr>
          <p:spPr>
            <a:xfrm>
              <a:off x="0" y="-19050"/>
              <a:ext cx="7089506" cy="3535263"/>
            </a:xfrm>
            <a:prstGeom prst="rect">
              <a:avLst/>
            </a:prstGeom>
          </p:spPr>
          <p:txBody>
            <a:bodyPr anchor="t" rtlCol="false" tIns="0" lIns="0" bIns="0" rIns="0"/>
            <a:lstStyle/>
            <a:p>
              <a:pPr algn="l">
                <a:lnSpc>
                  <a:spcPts val="4320"/>
                </a:lnSpc>
              </a:pPr>
              <a:r>
                <a:rPr lang="en-US" sz="3600">
                  <a:solidFill>
                    <a:srgbClr val="FFFFFF"/>
                  </a:solidFill>
                  <a:latin typeface="Cambria"/>
                  <a:ea typeface="Cambria"/>
                  <a:cs typeface="Cambria"/>
                  <a:sym typeface="Cambria"/>
                </a:rPr>
                <a:t>Functional Requirements</a:t>
              </a:r>
            </a:p>
          </p:txBody>
        </p:sp>
      </p:grpSp>
      <p:grpSp>
        <p:nvGrpSpPr>
          <p:cNvPr name="Group 41" id="41"/>
          <p:cNvGrpSpPr/>
          <p:nvPr/>
        </p:nvGrpSpPr>
        <p:grpSpPr>
          <a:xfrm rot="0">
            <a:off x="9771234" y="2671422"/>
            <a:ext cx="6284816" cy="1386453"/>
            <a:chOff x="0" y="0"/>
            <a:chExt cx="8379754" cy="1848604"/>
          </a:xfrm>
        </p:grpSpPr>
        <p:sp>
          <p:nvSpPr>
            <p:cNvPr name="Freeform 42" id="42"/>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43" id="43"/>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grpSp>
      <p:grpSp>
        <p:nvGrpSpPr>
          <p:cNvPr name="Group 44" id="44"/>
          <p:cNvGrpSpPr/>
          <p:nvPr/>
        </p:nvGrpSpPr>
        <p:grpSpPr>
          <a:xfrm rot="0">
            <a:off x="9975568" y="1993315"/>
            <a:ext cx="6080481" cy="2637160"/>
            <a:chOff x="0" y="0"/>
            <a:chExt cx="8107308" cy="3516213"/>
          </a:xfrm>
        </p:grpSpPr>
        <p:sp>
          <p:nvSpPr>
            <p:cNvPr name="Freeform 45" id="45"/>
            <p:cNvSpPr/>
            <p:nvPr/>
          </p:nvSpPr>
          <p:spPr>
            <a:xfrm flipH="false" flipV="false" rot="0">
              <a:off x="0" y="0"/>
              <a:ext cx="8107307" cy="3516213"/>
            </a:xfrm>
            <a:custGeom>
              <a:avLst/>
              <a:gdLst/>
              <a:ahLst/>
              <a:cxnLst/>
              <a:rect r="r" b="b" t="t" l="l"/>
              <a:pathLst>
                <a:path h="3516213" w="8107307">
                  <a:moveTo>
                    <a:pt x="0" y="0"/>
                  </a:moveTo>
                  <a:lnTo>
                    <a:pt x="8107307" y="0"/>
                  </a:lnTo>
                  <a:lnTo>
                    <a:pt x="8107307" y="3516213"/>
                  </a:lnTo>
                  <a:lnTo>
                    <a:pt x="0" y="3516213"/>
                  </a:lnTo>
                  <a:close/>
                </a:path>
              </a:pathLst>
            </a:custGeom>
            <a:solidFill>
              <a:srgbClr val="000000">
                <a:alpha val="0"/>
              </a:srgbClr>
            </a:solidFill>
          </p:spPr>
        </p:sp>
        <p:sp>
          <p:nvSpPr>
            <p:cNvPr name="TextBox 46" id="46"/>
            <p:cNvSpPr txBox="true"/>
            <p:nvPr/>
          </p:nvSpPr>
          <p:spPr>
            <a:xfrm>
              <a:off x="0" y="-19050"/>
              <a:ext cx="8107308" cy="3535263"/>
            </a:xfrm>
            <a:prstGeom prst="rect">
              <a:avLst/>
            </a:prstGeom>
          </p:spPr>
          <p:txBody>
            <a:bodyPr anchor="t" rtlCol="false" tIns="0" lIns="0" bIns="0" rIns="0"/>
            <a:lstStyle/>
            <a:p>
              <a:pPr algn="l">
                <a:lnSpc>
                  <a:spcPts val="4320"/>
                </a:lnSpc>
              </a:pPr>
              <a:r>
                <a:rPr lang="en-US" sz="3600">
                  <a:solidFill>
                    <a:srgbClr val="FFFFFF"/>
                  </a:solidFill>
                  <a:latin typeface="Cambria"/>
                  <a:ea typeface="Cambria"/>
                  <a:cs typeface="Cambria"/>
                  <a:sym typeface="Cambria"/>
                </a:rPr>
                <a:t>Non </a:t>
              </a:r>
              <a:r>
                <a:rPr lang="en-US" sz="3600">
                  <a:solidFill>
                    <a:srgbClr val="FFFFFF"/>
                  </a:solidFill>
                  <a:latin typeface="Cambria"/>
                  <a:ea typeface="Cambria"/>
                  <a:cs typeface="Cambria"/>
                  <a:sym typeface="Cambria"/>
                </a:rPr>
                <a:t>Functional Requirements</a:t>
              </a:r>
            </a:p>
          </p:txBody>
        </p:sp>
      </p:grpSp>
      <p:grpSp>
        <p:nvGrpSpPr>
          <p:cNvPr name="Group 47" id="47"/>
          <p:cNvGrpSpPr/>
          <p:nvPr/>
        </p:nvGrpSpPr>
        <p:grpSpPr>
          <a:xfrm rot="0">
            <a:off x="10661070" y="3818885"/>
            <a:ext cx="5569530" cy="5439415"/>
            <a:chOff x="0" y="0"/>
            <a:chExt cx="7426040" cy="7252553"/>
          </a:xfrm>
        </p:grpSpPr>
        <p:sp>
          <p:nvSpPr>
            <p:cNvPr name="Freeform 48" id="48"/>
            <p:cNvSpPr/>
            <p:nvPr/>
          </p:nvSpPr>
          <p:spPr>
            <a:xfrm flipH="false" flipV="false" rot="0">
              <a:off x="0" y="0"/>
              <a:ext cx="7426040" cy="7252553"/>
            </a:xfrm>
            <a:custGeom>
              <a:avLst/>
              <a:gdLst/>
              <a:ahLst/>
              <a:cxnLst/>
              <a:rect r="r" b="b" t="t" l="l"/>
              <a:pathLst>
                <a:path h="7252553" w="7426040">
                  <a:moveTo>
                    <a:pt x="0" y="0"/>
                  </a:moveTo>
                  <a:lnTo>
                    <a:pt x="7426040" y="0"/>
                  </a:lnTo>
                  <a:lnTo>
                    <a:pt x="7426040" y="7252553"/>
                  </a:lnTo>
                  <a:lnTo>
                    <a:pt x="0" y="7252553"/>
                  </a:lnTo>
                  <a:close/>
                </a:path>
              </a:pathLst>
            </a:custGeom>
            <a:solidFill>
              <a:srgbClr val="000000">
                <a:alpha val="0"/>
              </a:srgbClr>
            </a:solidFill>
          </p:spPr>
        </p:sp>
        <p:sp>
          <p:nvSpPr>
            <p:cNvPr name="TextBox 49" id="49"/>
            <p:cNvSpPr txBox="true"/>
            <p:nvPr/>
          </p:nvSpPr>
          <p:spPr>
            <a:xfrm>
              <a:off x="0" y="-304800"/>
              <a:ext cx="7426040" cy="7557353"/>
            </a:xfrm>
            <a:prstGeom prst="rect">
              <a:avLst/>
            </a:prstGeom>
          </p:spPr>
          <p:txBody>
            <a:bodyPr anchor="t" rtlCol="false" tIns="0" lIns="0" bIns="0" rIns="0"/>
            <a:lstStyle/>
            <a:p>
              <a:pPr algn="l" marL="651053" indent="-325526" lvl="1">
                <a:lnSpc>
                  <a:spcPts val="7380"/>
                </a:lnSpc>
                <a:buFont typeface="Arial"/>
                <a:buChar char="•"/>
              </a:pPr>
              <a:r>
                <a:rPr lang="en-US" sz="3600">
                  <a:solidFill>
                    <a:srgbClr val="000000"/>
                  </a:solidFill>
                  <a:latin typeface="Cambria"/>
                  <a:ea typeface="Cambria"/>
                  <a:cs typeface="Cambria"/>
                  <a:sym typeface="Cambria"/>
                </a:rPr>
                <a:t>Reliable</a:t>
              </a:r>
            </a:p>
            <a:p>
              <a:pPr algn="l" marL="651053" indent="-325526" lvl="1">
                <a:lnSpc>
                  <a:spcPts val="7380"/>
                </a:lnSpc>
                <a:buFont typeface="Arial"/>
                <a:buChar char="•"/>
              </a:pPr>
              <a:r>
                <a:rPr lang="en-US" sz="3600">
                  <a:solidFill>
                    <a:srgbClr val="000000"/>
                  </a:solidFill>
                  <a:latin typeface="Cambria"/>
                  <a:ea typeface="Cambria"/>
                  <a:cs typeface="Cambria"/>
                  <a:sym typeface="Cambria"/>
                </a:rPr>
                <a:t>speed</a:t>
              </a:r>
            </a:p>
            <a:p>
              <a:pPr algn="l" marL="651053" indent="-325526" lvl="1">
                <a:lnSpc>
                  <a:spcPts val="7380"/>
                </a:lnSpc>
                <a:buFont typeface="Arial"/>
                <a:buChar char="•"/>
              </a:pPr>
              <a:r>
                <a:rPr lang="en-US" sz="3600">
                  <a:solidFill>
                    <a:srgbClr val="000000"/>
                  </a:solidFill>
                  <a:latin typeface="Cambria"/>
                  <a:ea typeface="Cambria"/>
                  <a:cs typeface="Cambria"/>
                  <a:sym typeface="Cambria"/>
                </a:rPr>
                <a:t>Accuracy</a:t>
              </a:r>
            </a:p>
            <a:p>
              <a:pPr algn="l">
                <a:lnSpc>
                  <a:spcPts val="7380"/>
                </a:lnSpc>
              </a:pPr>
            </a:p>
          </p:txBody>
        </p:sp>
      </p:gr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2709333" y="281894"/>
            <a:ext cx="11853333" cy="3516213"/>
            <a:chOff x="0" y="0"/>
            <a:chExt cx="15804444" cy="4688284"/>
          </a:xfrm>
        </p:grpSpPr>
        <p:sp>
          <p:nvSpPr>
            <p:cNvPr name="Freeform 21" id="21"/>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22" id="22"/>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REFERENCES</a:t>
              </a:r>
            </a:p>
          </p:txBody>
        </p:sp>
      </p:grpSp>
      <p:grpSp>
        <p:nvGrpSpPr>
          <p:cNvPr name="Group 23" id="23"/>
          <p:cNvGrpSpPr/>
          <p:nvPr/>
        </p:nvGrpSpPr>
        <p:grpSpPr>
          <a:xfrm rot="0">
            <a:off x="807294" y="2040001"/>
            <a:ext cx="15836265" cy="5539978"/>
            <a:chOff x="0" y="0"/>
            <a:chExt cx="21115020" cy="7386638"/>
          </a:xfrm>
        </p:grpSpPr>
        <p:sp>
          <p:nvSpPr>
            <p:cNvPr name="Freeform 24" id="24"/>
            <p:cNvSpPr/>
            <p:nvPr/>
          </p:nvSpPr>
          <p:spPr>
            <a:xfrm flipH="false" flipV="false" rot="0">
              <a:off x="0" y="0"/>
              <a:ext cx="21115020" cy="7386638"/>
            </a:xfrm>
            <a:custGeom>
              <a:avLst/>
              <a:gdLst/>
              <a:ahLst/>
              <a:cxnLst/>
              <a:rect r="r" b="b" t="t" l="l"/>
              <a:pathLst>
                <a:path h="7386638" w="21115020">
                  <a:moveTo>
                    <a:pt x="0" y="0"/>
                  </a:moveTo>
                  <a:lnTo>
                    <a:pt x="21115020" y="0"/>
                  </a:lnTo>
                  <a:lnTo>
                    <a:pt x="21115020" y="7386638"/>
                  </a:lnTo>
                  <a:lnTo>
                    <a:pt x="0" y="7386638"/>
                  </a:lnTo>
                  <a:close/>
                </a:path>
              </a:pathLst>
            </a:custGeom>
            <a:solidFill>
              <a:srgbClr val="000000">
                <a:alpha val="0"/>
              </a:srgbClr>
            </a:solidFill>
          </p:spPr>
        </p:sp>
        <p:sp>
          <p:nvSpPr>
            <p:cNvPr name="TextBox 25" id="25"/>
            <p:cNvSpPr txBox="true"/>
            <p:nvPr/>
          </p:nvSpPr>
          <p:spPr>
            <a:xfrm>
              <a:off x="0" y="-19050"/>
              <a:ext cx="21115020" cy="7405688"/>
            </a:xfrm>
            <a:prstGeom prst="rect">
              <a:avLst/>
            </a:prstGeom>
          </p:spPr>
          <p:txBody>
            <a:bodyPr anchor="t" rtlCol="false" tIns="0" lIns="0" bIns="0" rIns="0"/>
            <a:lstStyle/>
            <a:p>
              <a:pPr algn="l">
                <a:lnSpc>
                  <a:spcPts val="3240"/>
                </a:lnSpc>
              </a:pPr>
              <a:r>
                <a:rPr lang="en-US" sz="2700">
                  <a:solidFill>
                    <a:srgbClr val="000000"/>
                  </a:solidFill>
                  <a:latin typeface="Cambria"/>
                  <a:ea typeface="Cambria"/>
                  <a:cs typeface="Cambria"/>
                  <a:sym typeface="Cambria"/>
                </a:rPr>
                <a:t>[1]</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A Real-time Vehicle Routing Model for a Courier Service Problem</a:t>
              </a:r>
            </a:p>
            <a:p>
              <a:pPr algn="l">
                <a:lnSpc>
                  <a:spcPts val="3240"/>
                </a:lnSpc>
              </a:pPr>
              <a:r>
                <a:rPr lang="en-US" sz="2700">
                  <a:solidFill>
                    <a:srgbClr val="000000"/>
                  </a:solidFill>
                  <a:latin typeface="Cambria"/>
                  <a:ea typeface="Cambria"/>
                  <a:cs typeface="Cambria"/>
                  <a:sym typeface="Cambria"/>
                </a:rPr>
                <a:t>      </a:t>
              </a:r>
              <a:r>
                <a:rPr lang="en-US" sz="2700" u="sng">
                  <a:solidFill>
                    <a:srgbClr val="FFC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researchgate.net/publication/227281341_"/>
                </a:rPr>
                <a:t>https://www.researchgate.net/publication/227281341_</a:t>
              </a:r>
              <a:r>
                <a:rPr lang="en-US" sz="2700">
                  <a:solidFill>
                    <a:srgbClr val="000000"/>
                  </a:solidFill>
                  <a:latin typeface="Cambria"/>
                  <a:ea typeface="Cambria"/>
                  <a:cs typeface="Cambria"/>
                  <a:sym typeface="Cambria"/>
                </a:rPr>
                <a:t> </a:t>
              </a:r>
              <a:r>
                <a:rPr lang="en-US" sz="2700">
                  <a:solidFill>
                    <a:srgbClr val="FFC000"/>
                  </a:solidFill>
                  <a:latin typeface="Cambria"/>
                  <a:ea typeface="Cambria"/>
                  <a:cs typeface="Cambria"/>
                  <a:sym typeface="Cambria"/>
                </a:rPr>
                <a:t>)</a:t>
              </a:r>
            </a:p>
            <a:p>
              <a:pPr algn="l">
                <a:lnSpc>
                  <a:spcPts val="3240"/>
                </a:lnSpc>
              </a:pPr>
            </a:p>
            <a:p>
              <a:pPr algn="l">
                <a:lnSpc>
                  <a:spcPts val="3240"/>
                </a:lnSpc>
              </a:pPr>
              <a:r>
                <a:rPr lang="en-US" sz="2700">
                  <a:solidFill>
                    <a:srgbClr val="000000"/>
                  </a:solidFill>
                  <a:latin typeface="Cambria"/>
                  <a:ea typeface="Cambria"/>
                  <a:cs typeface="Cambria"/>
                  <a:sym typeface="Cambria"/>
                </a:rPr>
                <a:t>[2] </a:t>
              </a:r>
              <a:r>
                <a:rPr lang="en-US" sz="2700">
                  <a:solidFill>
                    <a:srgbClr val="1F1F1F"/>
                  </a:solidFill>
                  <a:latin typeface="Cambria"/>
                  <a:ea typeface="Cambria"/>
                  <a:cs typeface="Cambria"/>
                  <a:sym typeface="Cambria"/>
                </a:rPr>
                <a:t>Research on Optimization of Vehicle Routing Problem for Ride-sharing Taxi</a:t>
              </a:r>
            </a:p>
            <a:p>
              <a:pPr algn="l">
                <a:lnSpc>
                  <a:spcPts val="3240"/>
                </a:lnSpc>
              </a:pPr>
              <a:r>
                <a:rPr lang="en-US" sz="2700">
                  <a:solidFill>
                    <a:srgbClr val="000000"/>
                  </a:solidFill>
                  <a:latin typeface="Cambria"/>
                  <a:ea typeface="Cambria"/>
                  <a:cs typeface="Cambria"/>
                  <a:sym typeface="Cambria"/>
                </a:rPr>
                <a:t>     </a:t>
              </a:r>
              <a:r>
                <a:rPr lang="en-US" sz="2700">
                  <a:solidFill>
                    <a:srgbClr val="FFC000"/>
                  </a:solidFill>
                  <a:latin typeface="Cambria"/>
                  <a:ea typeface="Cambria"/>
                  <a:cs typeface="Cambria"/>
                  <a:sym typeface="Cambria"/>
                </a:rPr>
                <a:t>(</a:t>
              </a:r>
              <a:r>
                <a:rPr lang="en-US" sz="2700" u="sng">
                  <a:solidFill>
                    <a:srgbClr val="FFC000"/>
                  </a:solidFill>
                  <a:latin typeface="Cambria"/>
                  <a:ea typeface="Cambria"/>
                  <a:cs typeface="Cambria"/>
                  <a:sym typeface="Cambria"/>
                </a:rPr>
                <a:t>https://www.sciencedirect.com/science/article/pii/S1877042812010038</a:t>
              </a:r>
              <a:r>
                <a:rPr lang="en-US" sz="2700">
                  <a:solidFill>
                    <a:srgbClr val="FFC000"/>
                  </a:solidFill>
                  <a:latin typeface="Cambria"/>
                  <a:ea typeface="Cambria"/>
                  <a:cs typeface="Cambria"/>
                  <a:sym typeface="Cambria"/>
                </a:rPr>
                <a:t>)</a:t>
              </a:r>
            </a:p>
            <a:p>
              <a:pPr algn="l">
                <a:lnSpc>
                  <a:spcPts val="3240"/>
                </a:lnSpc>
              </a:pPr>
            </a:p>
            <a:p>
              <a:pPr algn="l">
                <a:lnSpc>
                  <a:spcPts val="3240"/>
                </a:lnSpc>
              </a:pPr>
              <a:r>
                <a:rPr lang="en-US" sz="2700">
                  <a:solidFill>
                    <a:srgbClr val="000000"/>
                  </a:solidFill>
                  <a:latin typeface="Cambria"/>
                  <a:ea typeface="Cambria"/>
                  <a:cs typeface="Cambria"/>
                  <a:sym typeface="Cambria"/>
                </a:rPr>
                <a:t>[3] Case study on delivery time determination using a machine learning approach in small batch production</a:t>
              </a:r>
            </a:p>
            <a:p>
              <a:pPr algn="l">
                <a:lnSpc>
                  <a:spcPts val="3240"/>
                </a:lnSpc>
              </a:pPr>
              <a:r>
                <a:rPr lang="en-US" sz="2700">
                  <a:solidFill>
                    <a:srgbClr val="FFC000"/>
                  </a:solidFill>
                  <a:latin typeface="Calibri (MS)"/>
                  <a:ea typeface="Calibri (MS)"/>
                  <a:cs typeface="Calibri (MS)"/>
                  <a:sym typeface="Calibri (MS)"/>
                </a:rPr>
                <a:t>     (https://link.springer.com/article/10.1007/s10845-023-02290-2)</a:t>
              </a:r>
            </a:p>
            <a:p>
              <a:pPr algn="l">
                <a:lnSpc>
                  <a:spcPts val="3240"/>
                </a:lnSpc>
              </a:pPr>
            </a:p>
            <a:p>
              <a:pPr algn="l">
                <a:lnSpc>
                  <a:spcPts val="3240"/>
                </a:lnSpc>
              </a:pPr>
              <a:r>
                <a:rPr lang="en-US" sz="2700">
                  <a:solidFill>
                    <a:srgbClr val="000000"/>
                  </a:solidFill>
                  <a:latin typeface="Cambria"/>
                  <a:ea typeface="Cambria"/>
                  <a:cs typeface="Cambria"/>
                  <a:sym typeface="Cambria"/>
                </a:rPr>
                <a:t>[4] </a:t>
              </a:r>
              <a:r>
                <a:rPr lang="en-US" sz="2700">
                  <a:solidFill>
                    <a:srgbClr val="333333"/>
                  </a:solidFill>
                  <a:latin typeface="Cambria"/>
                  <a:ea typeface="Cambria"/>
                  <a:cs typeface="Cambria"/>
                  <a:sym typeface="Cambria"/>
                </a:rPr>
                <a:t>Boosting Algorithms for Delivery Time Prediction in Transportation Logistics</a:t>
              </a:r>
            </a:p>
            <a:p>
              <a:pPr algn="l">
                <a:lnSpc>
                  <a:spcPts val="3240"/>
                </a:lnSpc>
              </a:pPr>
              <a:r>
                <a:rPr lang="en-US" sz="2700">
                  <a:solidFill>
                    <a:srgbClr val="000000"/>
                  </a:solidFill>
                  <a:latin typeface="Calibri (MS)"/>
                  <a:ea typeface="Calibri (MS)"/>
                  <a:cs typeface="Calibri (MS)"/>
                  <a:sym typeface="Calibri (MS)"/>
                </a:rPr>
                <a:t>      </a:t>
              </a:r>
              <a:r>
                <a:rPr lang="en-US" sz="2700">
                  <a:solidFill>
                    <a:srgbClr val="FFC000"/>
                  </a:solidFill>
                  <a:latin typeface="Calibri (MS)"/>
                  <a:ea typeface="Calibri (MS)"/>
                  <a:cs typeface="Calibri (MS)"/>
                  <a:sym typeface="Calibri (MS)"/>
                </a:rPr>
                <a:t>(</a:t>
              </a:r>
              <a:r>
                <a:rPr lang="en-US" sz="2700" u="sng">
                  <a:solidFill>
                    <a:srgbClr val="FFC000"/>
                  </a:solidFill>
                  <a:latin typeface="Calibri (MS)"/>
                  <a:ea typeface="Calibri (MS)"/>
                  <a:cs typeface="Calibri (MS)"/>
                  <a:sym typeface="Calibri (MS)"/>
                </a:rPr>
                <a:t>https://ieeexplore.ieee.org/document/9346325</a:t>
              </a:r>
              <a:r>
                <a:rPr lang="en-US" sz="2700">
                  <a:solidFill>
                    <a:srgbClr val="FFC000"/>
                  </a:solidFill>
                  <a:latin typeface="Calibri (MS)"/>
                  <a:ea typeface="Calibri (MS)"/>
                  <a:cs typeface="Calibri (MS)"/>
                  <a:sym typeface="Calibri (MS)"/>
                </a:rPr>
                <a:t>)</a:t>
              </a:r>
            </a:p>
            <a:p>
              <a:pPr algn="l">
                <a:lnSpc>
                  <a:spcPts val="32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457200" y="457200"/>
            <a:ext cx="17526000" cy="3960502"/>
            <a:chOff x="0" y="0"/>
            <a:chExt cx="23368000" cy="5280670"/>
          </a:xfrm>
        </p:grpSpPr>
        <p:sp>
          <p:nvSpPr>
            <p:cNvPr name="Freeform 10" id="10"/>
            <p:cNvSpPr/>
            <p:nvPr/>
          </p:nvSpPr>
          <p:spPr>
            <a:xfrm flipH="false" flipV="false" rot="0">
              <a:off x="0" y="0"/>
              <a:ext cx="23368000" cy="5280670"/>
            </a:xfrm>
            <a:custGeom>
              <a:avLst/>
              <a:gdLst/>
              <a:ahLst/>
              <a:cxnLst/>
              <a:rect r="r" b="b" t="t" l="l"/>
              <a:pathLst>
                <a:path h="5280670" w="23368000">
                  <a:moveTo>
                    <a:pt x="0" y="0"/>
                  </a:moveTo>
                  <a:lnTo>
                    <a:pt x="23368000" y="0"/>
                  </a:lnTo>
                  <a:lnTo>
                    <a:pt x="23368000" y="5280670"/>
                  </a:lnTo>
                  <a:lnTo>
                    <a:pt x="0" y="5280670"/>
                  </a:lnTo>
                  <a:close/>
                </a:path>
              </a:pathLst>
            </a:custGeom>
            <a:solidFill>
              <a:srgbClr val="000000">
                <a:alpha val="0"/>
              </a:srgbClr>
            </a:solidFill>
          </p:spPr>
        </p:sp>
        <p:sp>
          <p:nvSpPr>
            <p:cNvPr name="TextBox 11" id="11"/>
            <p:cNvSpPr txBox="true"/>
            <p:nvPr/>
          </p:nvSpPr>
          <p:spPr>
            <a:xfrm>
              <a:off x="0" y="-9525"/>
              <a:ext cx="23368000" cy="5290195"/>
            </a:xfrm>
            <a:prstGeom prst="rect">
              <a:avLst/>
            </a:prstGeom>
          </p:spPr>
          <p:txBody>
            <a:bodyPr anchor="ctr" rtlCol="false" tIns="0" lIns="0" bIns="0" rIns="0"/>
            <a:lstStyle/>
            <a:p>
              <a:pPr algn="l">
                <a:lnSpc>
                  <a:spcPts val="6480"/>
                </a:lnSpc>
              </a:pPr>
              <a:r>
                <a:rPr lang="en-US" sz="5400" b="true">
                  <a:solidFill>
                    <a:srgbClr val="002060"/>
                  </a:solidFill>
                  <a:latin typeface="Cambria Bold"/>
                  <a:ea typeface="Cambria Bold"/>
                  <a:cs typeface="Cambria Bold"/>
                  <a:sym typeface="Cambria Bold"/>
                </a:rPr>
                <a:t>2. RESEARCH QUESTION </a:t>
              </a:r>
            </a:p>
          </p:txBody>
        </p:sp>
      </p:grpSp>
      <p:grpSp>
        <p:nvGrpSpPr>
          <p:cNvPr name="Group 12" id="12"/>
          <p:cNvGrpSpPr/>
          <p:nvPr/>
        </p:nvGrpSpPr>
        <p:grpSpPr>
          <a:xfrm rot="0">
            <a:off x="220340" y="3034176"/>
            <a:ext cx="8365190" cy="5063991"/>
            <a:chOff x="0" y="0"/>
            <a:chExt cx="11153586" cy="6751989"/>
          </a:xfrm>
        </p:grpSpPr>
        <p:sp>
          <p:nvSpPr>
            <p:cNvPr name="Freeform 13" id="13"/>
            <p:cNvSpPr/>
            <p:nvPr/>
          </p:nvSpPr>
          <p:spPr>
            <a:xfrm flipH="false" flipV="false" rot="0">
              <a:off x="0" y="0"/>
              <a:ext cx="11153586" cy="6751989"/>
            </a:xfrm>
            <a:custGeom>
              <a:avLst/>
              <a:gdLst/>
              <a:ahLst/>
              <a:cxnLst/>
              <a:rect r="r" b="b" t="t" l="l"/>
              <a:pathLst>
                <a:path h="6751989" w="11153586">
                  <a:moveTo>
                    <a:pt x="0" y="0"/>
                  </a:moveTo>
                  <a:lnTo>
                    <a:pt x="11153586" y="0"/>
                  </a:lnTo>
                  <a:lnTo>
                    <a:pt x="11153586" y="6751989"/>
                  </a:lnTo>
                  <a:lnTo>
                    <a:pt x="0" y="6751989"/>
                  </a:lnTo>
                  <a:close/>
                </a:path>
              </a:pathLst>
            </a:custGeom>
            <a:solidFill>
              <a:srgbClr val="000000">
                <a:alpha val="0"/>
              </a:srgbClr>
            </a:solidFill>
          </p:spPr>
        </p:sp>
        <p:sp>
          <p:nvSpPr>
            <p:cNvPr name="TextBox 14" id="14"/>
            <p:cNvSpPr txBox="true"/>
            <p:nvPr/>
          </p:nvSpPr>
          <p:spPr>
            <a:xfrm>
              <a:off x="0" y="-9525"/>
              <a:ext cx="11153586" cy="6761514"/>
            </a:xfrm>
            <a:prstGeom prst="rect">
              <a:avLst/>
            </a:prstGeom>
          </p:spPr>
          <p:txBody>
            <a:bodyPr anchor="t" rtlCol="false" tIns="0" lIns="0" bIns="0" rIns="0"/>
            <a:lstStyle/>
            <a:p>
              <a:pPr algn="just" marL="615316" indent="-307658" lvl="1">
                <a:lnSpc>
                  <a:spcPts val="4080"/>
                </a:lnSpc>
                <a:buFont typeface="Arial"/>
                <a:buChar char="•"/>
              </a:pPr>
              <a:r>
                <a:rPr lang="en-US" sz="3400">
                  <a:solidFill>
                    <a:srgbClr val="000000"/>
                  </a:solidFill>
                  <a:latin typeface="Cambria"/>
                  <a:ea typeface="Cambria"/>
                  <a:cs typeface="Cambria"/>
                  <a:sym typeface="Cambria"/>
                </a:rPr>
                <a:t>How can the integration of advanced technologies, such as AI, Machine Learning, and automated systems, enhance the efficiency and effectiveness of the item delivery process in eCommerce? </a:t>
              </a:r>
            </a:p>
          </p:txBody>
        </p:sp>
      </p:grpSp>
      <p:sp>
        <p:nvSpPr>
          <p:cNvPr name="Freeform 15" id="15" descr="A magnifying glass over a question mark  Description automatically generated"/>
          <p:cNvSpPr/>
          <p:nvPr/>
        </p:nvSpPr>
        <p:spPr>
          <a:xfrm flipH="false" flipV="false" rot="0">
            <a:off x="8843542" y="1645443"/>
            <a:ext cx="9139799" cy="7841457"/>
          </a:xfrm>
          <a:custGeom>
            <a:avLst/>
            <a:gdLst/>
            <a:ahLst/>
            <a:cxnLst/>
            <a:rect r="r" b="b" t="t" l="l"/>
            <a:pathLst>
              <a:path h="7841457" w="9139799">
                <a:moveTo>
                  <a:pt x="0" y="0"/>
                </a:moveTo>
                <a:lnTo>
                  <a:pt x="9139799" y="0"/>
                </a:lnTo>
                <a:lnTo>
                  <a:pt x="9139799" y="7841457"/>
                </a:lnTo>
                <a:lnTo>
                  <a:pt x="0" y="7841457"/>
                </a:lnTo>
                <a:lnTo>
                  <a:pt x="0" y="0"/>
                </a:lnTo>
                <a:close/>
              </a:path>
            </a:pathLst>
          </a:custGeom>
          <a:blipFill>
            <a:blip r:embed="rId3"/>
            <a:stretch>
              <a:fillRect l="-22552" t="0" r="-22552" b="0"/>
            </a:stretch>
          </a:blipFill>
        </p:spPr>
      </p:sp>
      <p:grpSp>
        <p:nvGrpSpPr>
          <p:cNvPr name="Group 16" id="16"/>
          <p:cNvGrpSpPr/>
          <p:nvPr/>
        </p:nvGrpSpPr>
        <p:grpSpPr>
          <a:xfrm rot="0">
            <a:off x="17540094" y="8937558"/>
            <a:ext cx="1020987" cy="1980251"/>
            <a:chOff x="0" y="0"/>
            <a:chExt cx="1361316" cy="2640335"/>
          </a:xfrm>
        </p:grpSpPr>
        <p:sp>
          <p:nvSpPr>
            <p:cNvPr name="Freeform 17" id="17"/>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18" id="18"/>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6</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10015359"/>
            <a:ext cx="18288000" cy="271643"/>
            <a:chOff x="0" y="0"/>
            <a:chExt cx="24384000" cy="362190"/>
          </a:xfrm>
        </p:grpSpPr>
        <p:sp>
          <p:nvSpPr>
            <p:cNvPr name="Freeform 10" id="10"/>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1" id="11"/>
          <p:cNvGrpSpPr/>
          <p:nvPr/>
        </p:nvGrpSpPr>
        <p:grpSpPr>
          <a:xfrm rot="0">
            <a:off x="15182850" y="209550"/>
            <a:ext cx="3009900" cy="3467100"/>
            <a:chOff x="0" y="0"/>
            <a:chExt cx="4013200" cy="4622800"/>
          </a:xfrm>
        </p:grpSpPr>
        <p:sp>
          <p:nvSpPr>
            <p:cNvPr name="Freeform 12" id="12"/>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13" id="13"/>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4" id="14"/>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grpSp>
        <p:nvGrpSpPr>
          <p:cNvPr name="Group 15" id="15"/>
          <p:cNvGrpSpPr/>
          <p:nvPr/>
        </p:nvGrpSpPr>
        <p:grpSpPr>
          <a:xfrm rot="0">
            <a:off x="2162013" y="6859010"/>
            <a:ext cx="15544800" cy="2043112"/>
            <a:chOff x="0" y="0"/>
            <a:chExt cx="20726400" cy="2724150"/>
          </a:xfrm>
        </p:grpSpPr>
        <p:sp>
          <p:nvSpPr>
            <p:cNvPr name="Freeform 16" id="16"/>
            <p:cNvSpPr/>
            <p:nvPr/>
          </p:nvSpPr>
          <p:spPr>
            <a:xfrm flipH="false" flipV="false" rot="0">
              <a:off x="0" y="0"/>
              <a:ext cx="20726400" cy="2724150"/>
            </a:xfrm>
            <a:custGeom>
              <a:avLst/>
              <a:gdLst/>
              <a:ahLst/>
              <a:cxnLst/>
              <a:rect r="r" b="b" t="t" l="l"/>
              <a:pathLst>
                <a:path h="2724150" w="20726400">
                  <a:moveTo>
                    <a:pt x="0" y="0"/>
                  </a:moveTo>
                  <a:lnTo>
                    <a:pt x="20726400" y="0"/>
                  </a:lnTo>
                  <a:lnTo>
                    <a:pt x="20726400" y="2724150"/>
                  </a:lnTo>
                  <a:lnTo>
                    <a:pt x="0" y="2724150"/>
                  </a:lnTo>
                  <a:close/>
                </a:path>
              </a:pathLst>
            </a:custGeom>
            <a:solidFill>
              <a:srgbClr val="000000">
                <a:alpha val="0"/>
              </a:srgbClr>
            </a:solidFill>
          </p:spPr>
        </p:sp>
        <p:sp>
          <p:nvSpPr>
            <p:cNvPr name="TextBox 17" id="17"/>
            <p:cNvSpPr txBox="true"/>
            <p:nvPr/>
          </p:nvSpPr>
          <p:spPr>
            <a:xfrm>
              <a:off x="0" y="-28575"/>
              <a:ext cx="20726400" cy="2752725"/>
            </a:xfrm>
            <a:prstGeom prst="rect">
              <a:avLst/>
            </a:prstGeom>
          </p:spPr>
          <p:txBody>
            <a:bodyPr anchor="t" rtlCol="false" tIns="0" lIns="0" bIns="0" rIns="0"/>
            <a:lstStyle/>
            <a:p>
              <a:pPr algn="l">
                <a:lnSpc>
                  <a:spcPts val="7200"/>
                </a:lnSpc>
              </a:pPr>
              <a:r>
                <a:rPr lang="en-US" sz="6000" b="true">
                  <a:solidFill>
                    <a:srgbClr val="000000"/>
                  </a:solidFill>
                  <a:latin typeface="Arimo Bold"/>
                  <a:ea typeface="Arimo Bold"/>
                  <a:cs typeface="Arimo Bold"/>
                  <a:sym typeface="Arimo Bold"/>
                </a:rPr>
                <a:t>IT21374838 | SILVA K.H.L.D</a:t>
              </a:r>
            </a:p>
          </p:txBody>
        </p:sp>
      </p:grpSp>
      <p:grpSp>
        <p:nvGrpSpPr>
          <p:cNvPr name="Group 18" id="18"/>
          <p:cNvGrpSpPr/>
          <p:nvPr/>
        </p:nvGrpSpPr>
        <p:grpSpPr>
          <a:xfrm rot="0">
            <a:off x="2162013" y="7125886"/>
            <a:ext cx="15544800" cy="2250280"/>
            <a:chOff x="0" y="0"/>
            <a:chExt cx="20726400" cy="3000374"/>
          </a:xfrm>
        </p:grpSpPr>
        <p:sp>
          <p:nvSpPr>
            <p:cNvPr name="Freeform 19" id="19"/>
            <p:cNvSpPr/>
            <p:nvPr/>
          </p:nvSpPr>
          <p:spPr>
            <a:xfrm flipH="false" flipV="false" rot="0">
              <a:off x="0" y="0"/>
              <a:ext cx="20726400" cy="3000374"/>
            </a:xfrm>
            <a:custGeom>
              <a:avLst/>
              <a:gdLst/>
              <a:ahLst/>
              <a:cxnLst/>
              <a:rect r="r" b="b" t="t" l="l"/>
              <a:pathLst>
                <a:path h="3000374" w="20726400">
                  <a:moveTo>
                    <a:pt x="0" y="0"/>
                  </a:moveTo>
                  <a:lnTo>
                    <a:pt x="20726400" y="0"/>
                  </a:lnTo>
                  <a:lnTo>
                    <a:pt x="20726400" y="3000374"/>
                  </a:lnTo>
                  <a:lnTo>
                    <a:pt x="0" y="3000374"/>
                  </a:lnTo>
                  <a:close/>
                </a:path>
              </a:pathLst>
            </a:custGeom>
            <a:solidFill>
              <a:srgbClr val="000000">
                <a:alpha val="0"/>
              </a:srgbClr>
            </a:solidFill>
          </p:spPr>
        </p:sp>
        <p:sp>
          <p:nvSpPr>
            <p:cNvPr name="TextBox 20" id="20"/>
            <p:cNvSpPr txBox="true"/>
            <p:nvPr/>
          </p:nvSpPr>
          <p:spPr>
            <a:xfrm>
              <a:off x="0" y="-19050"/>
              <a:ext cx="20726400" cy="3019424"/>
            </a:xfrm>
            <a:prstGeom prst="rect">
              <a:avLst/>
            </a:prstGeom>
          </p:spPr>
          <p:txBody>
            <a:bodyPr anchor="b" rtlCol="false" tIns="0" lIns="0" bIns="0" rIns="0"/>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grpSp>
        <p:nvGrpSpPr>
          <p:cNvPr name="Group 21" id="21"/>
          <p:cNvGrpSpPr/>
          <p:nvPr/>
        </p:nvGrpSpPr>
        <p:grpSpPr>
          <a:xfrm rot="2431879">
            <a:off x="1953425" y="-2957497"/>
            <a:ext cx="1256822" cy="11851569"/>
            <a:chOff x="0" y="0"/>
            <a:chExt cx="1675762" cy="15802092"/>
          </a:xfrm>
        </p:grpSpPr>
        <p:sp>
          <p:nvSpPr>
            <p:cNvPr name="Freeform 22" id="22"/>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23" id="23"/>
          <p:cNvSpPr/>
          <p:nvPr/>
        </p:nvSpPr>
        <p:spPr>
          <a:xfrm flipH="false" flipV="false" rot="0">
            <a:off x="15173363" y="212006"/>
            <a:ext cx="3016666" cy="3502746"/>
          </a:xfrm>
          <a:custGeom>
            <a:avLst/>
            <a:gdLst/>
            <a:ahLst/>
            <a:cxnLst/>
            <a:rect r="r" b="b" t="t" l="l"/>
            <a:pathLst>
              <a:path h="3502746" w="3016666">
                <a:moveTo>
                  <a:pt x="0" y="0"/>
                </a:moveTo>
                <a:lnTo>
                  <a:pt x="3016666" y="0"/>
                </a:lnTo>
                <a:lnTo>
                  <a:pt x="3016666" y="3502746"/>
                </a:lnTo>
                <a:lnTo>
                  <a:pt x="0" y="3502746"/>
                </a:lnTo>
                <a:lnTo>
                  <a:pt x="0" y="0"/>
                </a:lnTo>
                <a:close/>
              </a:path>
            </a:pathLst>
          </a:custGeom>
          <a:blipFill>
            <a:blip r:embed="rId4"/>
            <a:stretch>
              <a:fillRect l="0" t="-6151" r="0" b="-6151"/>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20" id="20"/>
          <p:cNvGrpSpPr/>
          <p:nvPr/>
        </p:nvGrpSpPr>
        <p:grpSpPr>
          <a:xfrm rot="0">
            <a:off x="2800514" y="-10591"/>
            <a:ext cx="11853333" cy="3081449"/>
            <a:chOff x="0" y="0"/>
            <a:chExt cx="15804444" cy="4108599"/>
          </a:xfrm>
        </p:grpSpPr>
        <p:sp>
          <p:nvSpPr>
            <p:cNvPr name="Freeform 21" id="21"/>
            <p:cNvSpPr/>
            <p:nvPr/>
          </p:nvSpPr>
          <p:spPr>
            <a:xfrm flipH="false" flipV="false" rot="0">
              <a:off x="0" y="0"/>
              <a:ext cx="15804445" cy="4108599"/>
            </a:xfrm>
            <a:custGeom>
              <a:avLst/>
              <a:gdLst/>
              <a:ahLst/>
              <a:cxnLst/>
              <a:rect r="r" b="b" t="t" l="l"/>
              <a:pathLst>
                <a:path h="4108599" w="15804445">
                  <a:moveTo>
                    <a:pt x="0" y="0"/>
                  </a:moveTo>
                  <a:lnTo>
                    <a:pt x="15804445" y="0"/>
                  </a:lnTo>
                  <a:lnTo>
                    <a:pt x="15804445" y="4108599"/>
                  </a:lnTo>
                  <a:lnTo>
                    <a:pt x="0" y="4108599"/>
                  </a:lnTo>
                  <a:close/>
                </a:path>
              </a:pathLst>
            </a:custGeom>
            <a:solidFill>
              <a:srgbClr val="000000">
                <a:alpha val="0"/>
              </a:srgbClr>
            </a:solidFill>
          </p:spPr>
        </p:sp>
        <p:sp>
          <p:nvSpPr>
            <p:cNvPr name="TextBox 22" id="22"/>
            <p:cNvSpPr txBox="true"/>
            <p:nvPr/>
          </p:nvSpPr>
          <p:spPr>
            <a:xfrm>
              <a:off x="0" y="-9525"/>
              <a:ext cx="15804444" cy="4118124"/>
            </a:xfrm>
            <a:prstGeom prst="rect">
              <a:avLst/>
            </a:prstGeom>
          </p:spPr>
          <p:txBody>
            <a:bodyPr anchor="t" rtlCol="false" tIns="0" lIns="0" bIns="0" rIns="0"/>
            <a:lstStyle/>
            <a:p>
              <a:pPr algn="ctr">
                <a:lnSpc>
                  <a:spcPts val="5040"/>
                </a:lnSpc>
              </a:pPr>
              <a:r>
                <a:rPr lang="en-US" sz="4200" b="true">
                  <a:solidFill>
                    <a:srgbClr val="002060"/>
                  </a:solidFill>
                  <a:latin typeface="Cambria Bold"/>
                  <a:ea typeface="Cambria Bold"/>
                  <a:cs typeface="Cambria Bold"/>
                  <a:sym typeface="Cambria Bold"/>
                </a:rPr>
                <a:t>COMPONENT 04</a:t>
              </a:r>
            </a:p>
          </p:txBody>
        </p:sp>
      </p:grpSp>
      <p:grpSp>
        <p:nvGrpSpPr>
          <p:cNvPr name="Group 23" id="23"/>
          <p:cNvGrpSpPr/>
          <p:nvPr/>
        </p:nvGrpSpPr>
        <p:grpSpPr>
          <a:xfrm rot="0">
            <a:off x="3038169" y="1530134"/>
            <a:ext cx="12211662" cy="3269244"/>
            <a:chOff x="0" y="0"/>
            <a:chExt cx="16282216" cy="4358993"/>
          </a:xfrm>
        </p:grpSpPr>
        <p:sp>
          <p:nvSpPr>
            <p:cNvPr name="Freeform 24" id="24"/>
            <p:cNvSpPr/>
            <p:nvPr/>
          </p:nvSpPr>
          <p:spPr>
            <a:xfrm flipH="false" flipV="false" rot="0">
              <a:off x="0" y="0"/>
              <a:ext cx="16282215" cy="4358992"/>
            </a:xfrm>
            <a:custGeom>
              <a:avLst/>
              <a:gdLst/>
              <a:ahLst/>
              <a:cxnLst/>
              <a:rect r="r" b="b" t="t" l="l"/>
              <a:pathLst>
                <a:path h="4358992" w="16282215">
                  <a:moveTo>
                    <a:pt x="0" y="0"/>
                  </a:moveTo>
                  <a:lnTo>
                    <a:pt x="16282215" y="0"/>
                  </a:lnTo>
                  <a:lnTo>
                    <a:pt x="16282215" y="4358992"/>
                  </a:lnTo>
                  <a:lnTo>
                    <a:pt x="0" y="4358992"/>
                  </a:lnTo>
                  <a:close/>
                </a:path>
              </a:pathLst>
            </a:custGeom>
            <a:solidFill>
              <a:srgbClr val="000000">
                <a:alpha val="0"/>
              </a:srgbClr>
            </a:solidFill>
          </p:spPr>
        </p:sp>
        <p:sp>
          <p:nvSpPr>
            <p:cNvPr name="TextBox 25" id="25"/>
            <p:cNvSpPr txBox="true"/>
            <p:nvPr/>
          </p:nvSpPr>
          <p:spPr>
            <a:xfrm>
              <a:off x="0" y="-76200"/>
              <a:ext cx="16282216" cy="4435193"/>
            </a:xfrm>
            <a:prstGeom prst="rect">
              <a:avLst/>
            </a:prstGeom>
          </p:spPr>
          <p:txBody>
            <a:bodyPr anchor="t" rtlCol="false" tIns="0" lIns="0" bIns="0" rIns="0"/>
            <a:lstStyle/>
            <a:p>
              <a:pPr algn="ctr">
                <a:lnSpc>
                  <a:spcPts val="4967"/>
                </a:lnSpc>
              </a:pPr>
              <a:r>
                <a:rPr lang="en-US" sz="3600" b="true">
                  <a:solidFill>
                    <a:srgbClr val="002060"/>
                  </a:solidFill>
                  <a:latin typeface="Cambria Bold"/>
                  <a:ea typeface="Cambria Bold"/>
                  <a:cs typeface="Cambria Bold"/>
                  <a:sym typeface="Cambria Bold"/>
                </a:rPr>
                <a:t>Analyzing Customer Satisfaction (CSAT) Through Voice-based Feedback &amp; Validity Checking</a:t>
              </a:r>
            </a:p>
          </p:txBody>
        </p:sp>
      </p:grpSp>
      <p:sp>
        <p:nvSpPr>
          <p:cNvPr name="Freeform 26" id="26" descr="A screenshot of a screenshot of a website  Description automatically generated"/>
          <p:cNvSpPr/>
          <p:nvPr/>
        </p:nvSpPr>
        <p:spPr>
          <a:xfrm flipH="false" flipV="false" rot="0">
            <a:off x="3939932" y="4109083"/>
            <a:ext cx="10713915" cy="4870792"/>
          </a:xfrm>
          <a:custGeom>
            <a:avLst/>
            <a:gdLst/>
            <a:ahLst/>
            <a:cxnLst/>
            <a:rect r="r" b="b" t="t" l="l"/>
            <a:pathLst>
              <a:path h="4870792" w="10713915">
                <a:moveTo>
                  <a:pt x="0" y="0"/>
                </a:moveTo>
                <a:lnTo>
                  <a:pt x="10713914" y="0"/>
                </a:lnTo>
                <a:lnTo>
                  <a:pt x="10713914" y="4870793"/>
                </a:lnTo>
                <a:lnTo>
                  <a:pt x="0" y="4870793"/>
                </a:lnTo>
                <a:lnTo>
                  <a:pt x="0" y="0"/>
                </a:lnTo>
                <a:close/>
              </a:path>
            </a:pathLst>
          </a:custGeom>
          <a:blipFill>
            <a:blip r:embed="rId5"/>
            <a:stretch>
              <a:fillRect l="-15153" t="0" r="-15807"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477735" y="-572774"/>
            <a:ext cx="5226147" cy="3516213"/>
            <a:chOff x="0" y="0"/>
            <a:chExt cx="6968196" cy="4688284"/>
          </a:xfrm>
        </p:grpSpPr>
        <p:sp>
          <p:nvSpPr>
            <p:cNvPr name="Freeform 18" id="18"/>
            <p:cNvSpPr/>
            <p:nvPr/>
          </p:nvSpPr>
          <p:spPr>
            <a:xfrm flipH="false" flipV="false" rot="0">
              <a:off x="0" y="0"/>
              <a:ext cx="6968196" cy="4688284"/>
            </a:xfrm>
            <a:custGeom>
              <a:avLst/>
              <a:gdLst/>
              <a:ahLst/>
              <a:cxnLst/>
              <a:rect r="r" b="b" t="t" l="l"/>
              <a:pathLst>
                <a:path h="4688284" w="6968196">
                  <a:moveTo>
                    <a:pt x="0" y="0"/>
                  </a:moveTo>
                  <a:lnTo>
                    <a:pt x="6968196" y="0"/>
                  </a:lnTo>
                  <a:lnTo>
                    <a:pt x="6968196" y="4688284"/>
                  </a:lnTo>
                  <a:lnTo>
                    <a:pt x="0" y="4688284"/>
                  </a:lnTo>
                  <a:close/>
                </a:path>
              </a:pathLst>
            </a:custGeom>
            <a:solidFill>
              <a:srgbClr val="000000">
                <a:alpha val="0"/>
              </a:srgbClr>
            </a:solidFill>
          </p:spPr>
        </p:sp>
        <p:sp>
          <p:nvSpPr>
            <p:cNvPr name="TextBox 19" id="19"/>
            <p:cNvSpPr txBox="true"/>
            <p:nvPr/>
          </p:nvSpPr>
          <p:spPr>
            <a:xfrm>
              <a:off x="0" y="-9525"/>
              <a:ext cx="6968196"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BACKGROUND</a:t>
              </a:r>
            </a:p>
          </p:txBody>
        </p:sp>
      </p:grpSp>
      <p:grpSp>
        <p:nvGrpSpPr>
          <p:cNvPr name="Group 20" id="20"/>
          <p:cNvGrpSpPr/>
          <p:nvPr/>
        </p:nvGrpSpPr>
        <p:grpSpPr>
          <a:xfrm rot="0">
            <a:off x="380992" y="5023917"/>
            <a:ext cx="5703713" cy="3516213"/>
            <a:chOff x="0" y="0"/>
            <a:chExt cx="7604950" cy="4688284"/>
          </a:xfrm>
        </p:grpSpPr>
        <p:sp>
          <p:nvSpPr>
            <p:cNvPr name="Freeform 21" id="21"/>
            <p:cNvSpPr/>
            <p:nvPr/>
          </p:nvSpPr>
          <p:spPr>
            <a:xfrm flipH="false" flipV="false" rot="0">
              <a:off x="0" y="0"/>
              <a:ext cx="7604950" cy="4688284"/>
            </a:xfrm>
            <a:custGeom>
              <a:avLst/>
              <a:gdLst/>
              <a:ahLst/>
              <a:cxnLst/>
              <a:rect r="r" b="b" t="t" l="l"/>
              <a:pathLst>
                <a:path h="4688284" w="7604950">
                  <a:moveTo>
                    <a:pt x="0" y="0"/>
                  </a:moveTo>
                  <a:lnTo>
                    <a:pt x="7604950" y="0"/>
                  </a:lnTo>
                  <a:lnTo>
                    <a:pt x="7604950" y="4688284"/>
                  </a:lnTo>
                  <a:lnTo>
                    <a:pt x="0" y="4688284"/>
                  </a:lnTo>
                  <a:close/>
                </a:path>
              </a:pathLst>
            </a:custGeom>
            <a:solidFill>
              <a:srgbClr val="000000">
                <a:alpha val="0"/>
              </a:srgbClr>
            </a:solidFill>
          </p:spPr>
        </p:sp>
        <p:sp>
          <p:nvSpPr>
            <p:cNvPr name="TextBox 22" id="22"/>
            <p:cNvSpPr txBox="true"/>
            <p:nvPr/>
          </p:nvSpPr>
          <p:spPr>
            <a:xfrm>
              <a:off x="0" y="-9525"/>
              <a:ext cx="7604950" cy="4697809"/>
            </a:xfrm>
            <a:prstGeom prst="rect">
              <a:avLst/>
            </a:prstGeom>
          </p:spPr>
          <p:txBody>
            <a:bodyPr anchor="t" rtlCol="false" tIns="0" lIns="0" bIns="0" rIns="0"/>
            <a:lstStyle/>
            <a:p>
              <a:pPr algn="l" marL="868680" indent="-434340" lvl="1">
                <a:lnSpc>
                  <a:spcPts val="5759"/>
                </a:lnSpc>
                <a:buFont typeface="Arial"/>
                <a:buChar char="•"/>
              </a:pPr>
              <a:r>
                <a:rPr lang="en-US" b="true" sz="4800">
                  <a:solidFill>
                    <a:srgbClr val="002060"/>
                  </a:solidFill>
                  <a:latin typeface="Cambria Bold"/>
                  <a:ea typeface="Cambria Bold"/>
                  <a:cs typeface="Cambria Bold"/>
                  <a:sym typeface="Cambria Bold"/>
                </a:rPr>
                <a:t>RESEARCH GAP</a:t>
              </a:r>
            </a:p>
          </p:txBody>
        </p:sp>
      </p:grpSp>
      <p:grpSp>
        <p:nvGrpSpPr>
          <p:cNvPr name="Group 23" id="23"/>
          <p:cNvGrpSpPr/>
          <p:nvPr/>
        </p:nvGrpSpPr>
        <p:grpSpPr>
          <a:xfrm rot="0">
            <a:off x="1228282" y="914764"/>
            <a:ext cx="14667270" cy="7025140"/>
            <a:chOff x="0" y="0"/>
            <a:chExt cx="19556360" cy="9366853"/>
          </a:xfrm>
        </p:grpSpPr>
        <p:sp>
          <p:nvSpPr>
            <p:cNvPr name="Freeform 24" id="24"/>
            <p:cNvSpPr/>
            <p:nvPr/>
          </p:nvSpPr>
          <p:spPr>
            <a:xfrm flipH="false" flipV="false" rot="0">
              <a:off x="0" y="0"/>
              <a:ext cx="19556360" cy="9366853"/>
            </a:xfrm>
            <a:custGeom>
              <a:avLst/>
              <a:gdLst/>
              <a:ahLst/>
              <a:cxnLst/>
              <a:rect r="r" b="b" t="t" l="l"/>
              <a:pathLst>
                <a:path h="9366853" w="19556360">
                  <a:moveTo>
                    <a:pt x="0" y="0"/>
                  </a:moveTo>
                  <a:lnTo>
                    <a:pt x="19556360" y="0"/>
                  </a:lnTo>
                  <a:lnTo>
                    <a:pt x="19556360" y="9366853"/>
                  </a:lnTo>
                  <a:lnTo>
                    <a:pt x="0" y="9366853"/>
                  </a:lnTo>
                  <a:close/>
                </a:path>
              </a:pathLst>
            </a:custGeom>
            <a:solidFill>
              <a:srgbClr val="000000">
                <a:alpha val="0"/>
              </a:srgbClr>
            </a:solidFill>
          </p:spPr>
        </p:sp>
        <p:sp>
          <p:nvSpPr>
            <p:cNvPr name="TextBox 25" id="25"/>
            <p:cNvSpPr txBox="true"/>
            <p:nvPr/>
          </p:nvSpPr>
          <p:spPr>
            <a:xfrm>
              <a:off x="0" y="-19050"/>
              <a:ext cx="19556360" cy="938590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Traditional methods of customer feedback collection, like surveys, are limited in real-time analysis and engagement.</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Voice-based feedback offers a more interactive way for customers to express their opinions, leading to richer data.</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  Best use of AI and NLP</a:t>
              </a:r>
            </a:p>
            <a:p>
              <a:pPr algn="l" marL="651510" indent="-325755" lvl="1">
                <a:lnSpc>
                  <a:spcPts val="4320"/>
                </a:lnSpc>
              </a:pPr>
            </a:p>
            <a:p>
              <a:pPr algn="l" marL="651510" indent="-325755" lvl="1">
                <a:lnSpc>
                  <a:spcPts val="4967"/>
                </a:lnSpc>
              </a:pPr>
            </a:p>
          </p:txBody>
        </p:sp>
      </p:grpSp>
      <p:grpSp>
        <p:nvGrpSpPr>
          <p:cNvPr name="Group 26" id="26"/>
          <p:cNvGrpSpPr/>
          <p:nvPr/>
        </p:nvGrpSpPr>
        <p:grpSpPr>
          <a:xfrm rot="0">
            <a:off x="3975100" y="9732434"/>
            <a:ext cx="9173632" cy="553998"/>
            <a:chOff x="0" y="0"/>
            <a:chExt cx="12231510" cy="738664"/>
          </a:xfrm>
        </p:grpSpPr>
        <p:sp>
          <p:nvSpPr>
            <p:cNvPr name="Freeform 27" id="2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8" id="2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9" id="29"/>
          <p:cNvGrpSpPr/>
          <p:nvPr/>
        </p:nvGrpSpPr>
        <p:grpSpPr>
          <a:xfrm rot="0">
            <a:off x="1228282" y="6261691"/>
            <a:ext cx="14673939" cy="4265935"/>
            <a:chOff x="0" y="0"/>
            <a:chExt cx="19565252" cy="5687913"/>
          </a:xfrm>
        </p:grpSpPr>
        <p:sp>
          <p:nvSpPr>
            <p:cNvPr name="Freeform 30" id="30"/>
            <p:cNvSpPr/>
            <p:nvPr/>
          </p:nvSpPr>
          <p:spPr>
            <a:xfrm flipH="false" flipV="false" rot="0">
              <a:off x="0" y="0"/>
              <a:ext cx="19565252" cy="5687913"/>
            </a:xfrm>
            <a:custGeom>
              <a:avLst/>
              <a:gdLst/>
              <a:ahLst/>
              <a:cxnLst/>
              <a:rect r="r" b="b" t="t" l="l"/>
              <a:pathLst>
                <a:path h="5687913" w="19565252">
                  <a:moveTo>
                    <a:pt x="0" y="0"/>
                  </a:moveTo>
                  <a:lnTo>
                    <a:pt x="19565252" y="0"/>
                  </a:lnTo>
                  <a:lnTo>
                    <a:pt x="19565252" y="5687913"/>
                  </a:lnTo>
                  <a:lnTo>
                    <a:pt x="0" y="5687913"/>
                  </a:lnTo>
                  <a:close/>
                </a:path>
              </a:pathLst>
            </a:custGeom>
            <a:solidFill>
              <a:srgbClr val="000000">
                <a:alpha val="0"/>
              </a:srgbClr>
            </a:solidFill>
          </p:spPr>
        </p:sp>
        <p:sp>
          <p:nvSpPr>
            <p:cNvPr name="TextBox 31" id="31"/>
            <p:cNvSpPr txBox="true"/>
            <p:nvPr/>
          </p:nvSpPr>
          <p:spPr>
            <a:xfrm>
              <a:off x="0" y="-19050"/>
              <a:ext cx="19565252" cy="57069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Integrating AI, ML, NLP, and image validation in logistics enhances customer feedback by combining voice analysis with visual proof. This unified system reduces fraud, improves issue validation, and boosts customer satisfaction while optimizing resources.</a:t>
              </a:r>
            </a:p>
          </p:txBody>
        </p:sp>
      </p:gr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person holding a magnifying glass over question marks  Description automatically generated"/>
          <p:cNvSpPr/>
          <p:nvPr/>
        </p:nvSpPr>
        <p:spPr>
          <a:xfrm flipH="false" flipV="false" rot="0">
            <a:off x="11711328" y="3613830"/>
            <a:ext cx="6186488" cy="6143625"/>
          </a:xfrm>
          <a:custGeom>
            <a:avLst/>
            <a:gdLst/>
            <a:ahLst/>
            <a:cxnLst/>
            <a:rect r="r" b="b" t="t" l="l"/>
            <a:pathLst>
              <a:path h="6143625" w="6186488">
                <a:moveTo>
                  <a:pt x="0" y="0"/>
                </a:moveTo>
                <a:lnTo>
                  <a:pt x="6186488" y="0"/>
                </a:lnTo>
                <a:lnTo>
                  <a:pt x="6186488" y="6143625"/>
                </a:lnTo>
                <a:lnTo>
                  <a:pt x="0" y="6143625"/>
                </a:lnTo>
                <a:lnTo>
                  <a:pt x="0" y="0"/>
                </a:lnTo>
                <a:close/>
              </a:path>
            </a:pathLst>
          </a:custGeom>
          <a:blipFill>
            <a:blip r:embed="rId3"/>
            <a:stretch>
              <a:fillRect l="0" t="0" r="0" b="0"/>
            </a:stretch>
          </a:blipFill>
        </p:spPr>
      </p:sp>
      <p:sp>
        <p:nvSpPr>
          <p:cNvPr name="Freeform 17" id="17"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8" id="18"/>
          <p:cNvGrpSpPr/>
          <p:nvPr/>
        </p:nvGrpSpPr>
        <p:grpSpPr>
          <a:xfrm rot="0">
            <a:off x="1039763" y="746751"/>
            <a:ext cx="6769509" cy="3516213"/>
            <a:chOff x="0" y="0"/>
            <a:chExt cx="9026012" cy="4688284"/>
          </a:xfrm>
        </p:grpSpPr>
        <p:sp>
          <p:nvSpPr>
            <p:cNvPr name="Freeform 19" id="19"/>
            <p:cNvSpPr/>
            <p:nvPr/>
          </p:nvSpPr>
          <p:spPr>
            <a:xfrm flipH="false" flipV="false" rot="0">
              <a:off x="0" y="0"/>
              <a:ext cx="9026012" cy="4688284"/>
            </a:xfrm>
            <a:custGeom>
              <a:avLst/>
              <a:gdLst/>
              <a:ahLst/>
              <a:cxnLst/>
              <a:rect r="r" b="b" t="t" l="l"/>
              <a:pathLst>
                <a:path h="4688284" w="9026012">
                  <a:moveTo>
                    <a:pt x="0" y="0"/>
                  </a:moveTo>
                  <a:lnTo>
                    <a:pt x="9026012" y="0"/>
                  </a:lnTo>
                  <a:lnTo>
                    <a:pt x="9026012" y="4688284"/>
                  </a:lnTo>
                  <a:lnTo>
                    <a:pt x="0" y="4688284"/>
                  </a:lnTo>
                  <a:close/>
                </a:path>
              </a:pathLst>
            </a:custGeom>
            <a:solidFill>
              <a:srgbClr val="000000">
                <a:alpha val="0"/>
              </a:srgbClr>
            </a:solidFill>
          </p:spPr>
        </p:sp>
        <p:sp>
          <p:nvSpPr>
            <p:cNvPr name="TextBox 20" id="20"/>
            <p:cNvSpPr txBox="true"/>
            <p:nvPr/>
          </p:nvSpPr>
          <p:spPr>
            <a:xfrm>
              <a:off x="0" y="-9525"/>
              <a:ext cx="9026012" cy="4697809"/>
            </a:xfrm>
            <a:prstGeom prst="rect">
              <a:avLst/>
            </a:prstGeom>
          </p:spPr>
          <p:txBody>
            <a:bodyPr anchor="t" rtlCol="false" tIns="0" lIns="0" bIns="0" rIns="0"/>
            <a:lstStyle/>
            <a:p>
              <a:pPr algn="l">
                <a:lnSpc>
                  <a:spcPts val="5759"/>
                </a:lnSpc>
              </a:pPr>
              <a:r>
                <a:rPr lang="en-US" sz="4800" b="true">
                  <a:solidFill>
                    <a:srgbClr val="002060"/>
                  </a:solidFill>
                  <a:latin typeface="Cambria Bold"/>
                  <a:ea typeface="Cambria Bold"/>
                  <a:cs typeface="Cambria Bold"/>
                  <a:sym typeface="Cambria Bold"/>
                </a:rPr>
                <a:t>RESEARCH PROBLEM</a:t>
              </a:r>
            </a:p>
          </p:txBody>
        </p:sp>
      </p:grpSp>
      <p:grpSp>
        <p:nvGrpSpPr>
          <p:cNvPr name="Group 21" id="21"/>
          <p:cNvGrpSpPr/>
          <p:nvPr/>
        </p:nvGrpSpPr>
        <p:grpSpPr>
          <a:xfrm rot="0">
            <a:off x="4557183" y="9733002"/>
            <a:ext cx="9173632" cy="553998"/>
            <a:chOff x="0" y="0"/>
            <a:chExt cx="12231510" cy="738664"/>
          </a:xfrm>
        </p:grpSpPr>
        <p:sp>
          <p:nvSpPr>
            <p:cNvPr name="Freeform 22" id="22"/>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3" id="23"/>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4" id="24"/>
          <p:cNvGrpSpPr/>
          <p:nvPr/>
        </p:nvGrpSpPr>
        <p:grpSpPr>
          <a:xfrm rot="0">
            <a:off x="725177" y="2948606"/>
            <a:ext cx="12155156" cy="7369604"/>
            <a:chOff x="0" y="0"/>
            <a:chExt cx="16206874" cy="9826139"/>
          </a:xfrm>
        </p:grpSpPr>
        <p:sp>
          <p:nvSpPr>
            <p:cNvPr name="Freeform 25" id="25"/>
            <p:cNvSpPr/>
            <p:nvPr/>
          </p:nvSpPr>
          <p:spPr>
            <a:xfrm flipH="false" flipV="false" rot="0">
              <a:off x="0" y="0"/>
              <a:ext cx="16206874" cy="9826139"/>
            </a:xfrm>
            <a:custGeom>
              <a:avLst/>
              <a:gdLst/>
              <a:ahLst/>
              <a:cxnLst/>
              <a:rect r="r" b="b" t="t" l="l"/>
              <a:pathLst>
                <a:path h="9826139" w="16206874">
                  <a:moveTo>
                    <a:pt x="0" y="0"/>
                  </a:moveTo>
                  <a:lnTo>
                    <a:pt x="16206874" y="0"/>
                  </a:lnTo>
                  <a:lnTo>
                    <a:pt x="16206874" y="9826139"/>
                  </a:lnTo>
                  <a:lnTo>
                    <a:pt x="0" y="9826139"/>
                  </a:lnTo>
                  <a:close/>
                </a:path>
              </a:pathLst>
            </a:custGeom>
            <a:solidFill>
              <a:srgbClr val="000000">
                <a:alpha val="0"/>
              </a:srgbClr>
            </a:solidFill>
          </p:spPr>
        </p:sp>
        <p:sp>
          <p:nvSpPr>
            <p:cNvPr name="TextBox 26" id="26"/>
            <p:cNvSpPr txBox="true"/>
            <p:nvPr/>
          </p:nvSpPr>
          <p:spPr>
            <a:xfrm>
              <a:off x="0" y="-247650"/>
              <a:ext cx="16206874" cy="10073789"/>
            </a:xfrm>
            <a:prstGeom prst="rect">
              <a:avLst/>
            </a:prstGeom>
          </p:spPr>
          <p:txBody>
            <a:bodyPr anchor="t" rtlCol="false" tIns="0" lIns="0" bIns="0" rIns="0"/>
            <a:lstStyle/>
            <a:p>
              <a:pPr algn="l" marL="760095" indent="-380048" lvl="1">
                <a:lnSpc>
                  <a:spcPts val="7560"/>
                </a:lnSpc>
                <a:buFont typeface="Arial"/>
                <a:buChar char="•"/>
              </a:pPr>
              <a:r>
                <a:rPr lang="en-US" sz="4200">
                  <a:solidFill>
                    <a:srgbClr val="000000"/>
                  </a:solidFill>
                  <a:latin typeface="Cambria"/>
                  <a:ea typeface="Cambria"/>
                  <a:cs typeface="Cambria"/>
                  <a:sym typeface="Cambria"/>
                </a:rPr>
                <a:t>How can AI-based object detection and voice feedback systems enhance performance in Delivery Services?</a:t>
              </a:r>
            </a:p>
            <a:p>
              <a:pPr algn="l" marL="760095" indent="-380048" lvl="1">
                <a:lnSpc>
                  <a:spcPts val="7560"/>
                </a:lnSpc>
              </a:pPr>
            </a:p>
            <a:p>
              <a:pPr algn="l" marL="760095" indent="-380048" lvl="1">
                <a:lnSpc>
                  <a:spcPts val="5040"/>
                </a:lnSpc>
              </a:pPr>
            </a:p>
            <a:p>
              <a:pPr algn="l" marL="760095" indent="-380048" lvl="1">
                <a:lnSpc>
                  <a:spcPts val="5040"/>
                </a:lnSpc>
              </a:pPr>
            </a:p>
          </p:txBody>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ack and white logo of a target with a dart arrow  Description automatically generated"/>
          <p:cNvSpPr/>
          <p:nvPr/>
        </p:nvSpPr>
        <p:spPr>
          <a:xfrm flipH="false" flipV="false" rot="0">
            <a:off x="11530806" y="1117941"/>
            <a:ext cx="5259388" cy="4694692"/>
          </a:xfrm>
          <a:custGeom>
            <a:avLst/>
            <a:gdLst/>
            <a:ahLst/>
            <a:cxnLst/>
            <a:rect r="r" b="b" t="t" l="l"/>
            <a:pathLst>
              <a:path h="4694692" w="5259388">
                <a:moveTo>
                  <a:pt x="0" y="0"/>
                </a:moveTo>
                <a:lnTo>
                  <a:pt x="5259388" y="0"/>
                </a:lnTo>
                <a:lnTo>
                  <a:pt x="5259388" y="4694692"/>
                </a:lnTo>
                <a:lnTo>
                  <a:pt x="0" y="4694692"/>
                </a:lnTo>
                <a:lnTo>
                  <a:pt x="0" y="0"/>
                </a:lnTo>
                <a:close/>
              </a:path>
            </a:pathLst>
          </a:custGeom>
          <a:blipFill>
            <a:blip r:embed="rId3"/>
            <a:stretch>
              <a:fillRect l="-1321" t="0" r="-1321" b="0"/>
            </a:stretch>
          </a:blipFill>
        </p:spPr>
      </p:sp>
      <p:sp>
        <p:nvSpPr>
          <p:cNvPr name="Freeform 17" id="17"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grpSp>
        <p:nvGrpSpPr>
          <p:cNvPr name="Group 18" id="18"/>
          <p:cNvGrpSpPr/>
          <p:nvPr/>
        </p:nvGrpSpPr>
        <p:grpSpPr>
          <a:xfrm rot="0">
            <a:off x="683562" y="-572774"/>
            <a:ext cx="8769048" cy="3516213"/>
            <a:chOff x="0" y="0"/>
            <a:chExt cx="11692064" cy="4688284"/>
          </a:xfrm>
        </p:grpSpPr>
        <p:sp>
          <p:nvSpPr>
            <p:cNvPr name="Freeform 19" id="19"/>
            <p:cNvSpPr/>
            <p:nvPr/>
          </p:nvSpPr>
          <p:spPr>
            <a:xfrm flipH="false" flipV="false" rot="0">
              <a:off x="0" y="0"/>
              <a:ext cx="11692064" cy="4688284"/>
            </a:xfrm>
            <a:custGeom>
              <a:avLst/>
              <a:gdLst/>
              <a:ahLst/>
              <a:cxnLst/>
              <a:rect r="r" b="b" t="t" l="l"/>
              <a:pathLst>
                <a:path h="4688284" w="11692064">
                  <a:moveTo>
                    <a:pt x="0" y="0"/>
                  </a:moveTo>
                  <a:lnTo>
                    <a:pt x="11692064" y="0"/>
                  </a:lnTo>
                  <a:lnTo>
                    <a:pt x="11692064" y="4688284"/>
                  </a:lnTo>
                  <a:lnTo>
                    <a:pt x="0" y="4688284"/>
                  </a:lnTo>
                  <a:close/>
                </a:path>
              </a:pathLst>
            </a:custGeom>
            <a:solidFill>
              <a:srgbClr val="000000">
                <a:alpha val="0"/>
              </a:srgbClr>
            </a:solidFill>
          </p:spPr>
        </p:sp>
        <p:sp>
          <p:nvSpPr>
            <p:cNvPr name="TextBox 20" id="20"/>
            <p:cNvSpPr txBox="true"/>
            <p:nvPr/>
          </p:nvSpPr>
          <p:spPr>
            <a:xfrm>
              <a:off x="0" y="-9525"/>
              <a:ext cx="11692064" cy="4697809"/>
            </a:xfrm>
            <a:prstGeom prst="rect">
              <a:avLst/>
            </a:prstGeom>
          </p:spPr>
          <p:txBody>
            <a:bodyPr anchor="t" rtlCol="false" tIns="0" lIns="0" bIns="0" rIns="0"/>
            <a:lstStyle/>
            <a:p>
              <a:pPr algn="l">
                <a:lnSpc>
                  <a:spcPts val="5759"/>
                </a:lnSpc>
              </a:pPr>
              <a:r>
                <a:rPr lang="en-US" sz="4800" b="true">
                  <a:solidFill>
                    <a:srgbClr val="002060"/>
                  </a:solidFill>
                  <a:latin typeface="Cambria Bold"/>
                  <a:ea typeface="Cambria Bold"/>
                  <a:cs typeface="Cambria Bold"/>
                  <a:sym typeface="Cambria Bold"/>
                </a:rPr>
                <a:t>SPECIFIC OBJECTIVE</a:t>
              </a:r>
            </a:p>
          </p:txBody>
        </p:sp>
      </p:grpSp>
      <p:grpSp>
        <p:nvGrpSpPr>
          <p:cNvPr name="Group 21" id="21"/>
          <p:cNvGrpSpPr/>
          <p:nvPr/>
        </p:nvGrpSpPr>
        <p:grpSpPr>
          <a:xfrm rot="0">
            <a:off x="3975100" y="9732434"/>
            <a:ext cx="9173632" cy="553998"/>
            <a:chOff x="0" y="0"/>
            <a:chExt cx="12231510" cy="738664"/>
          </a:xfrm>
        </p:grpSpPr>
        <p:sp>
          <p:nvSpPr>
            <p:cNvPr name="Freeform 22" id="22"/>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3" id="23"/>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4" id="24"/>
          <p:cNvGrpSpPr/>
          <p:nvPr/>
        </p:nvGrpSpPr>
        <p:grpSpPr>
          <a:xfrm rot="0">
            <a:off x="538447" y="1003774"/>
            <a:ext cx="12006941" cy="4808860"/>
            <a:chOff x="0" y="0"/>
            <a:chExt cx="16009254" cy="6411813"/>
          </a:xfrm>
        </p:grpSpPr>
        <p:sp>
          <p:nvSpPr>
            <p:cNvPr name="Freeform 25" id="25"/>
            <p:cNvSpPr/>
            <p:nvPr/>
          </p:nvSpPr>
          <p:spPr>
            <a:xfrm flipH="false" flipV="false" rot="0">
              <a:off x="0" y="0"/>
              <a:ext cx="16009254" cy="6411813"/>
            </a:xfrm>
            <a:custGeom>
              <a:avLst/>
              <a:gdLst/>
              <a:ahLst/>
              <a:cxnLst/>
              <a:rect r="r" b="b" t="t" l="l"/>
              <a:pathLst>
                <a:path h="6411813" w="16009254">
                  <a:moveTo>
                    <a:pt x="0" y="0"/>
                  </a:moveTo>
                  <a:lnTo>
                    <a:pt x="16009254" y="0"/>
                  </a:lnTo>
                  <a:lnTo>
                    <a:pt x="16009254" y="6411813"/>
                  </a:lnTo>
                  <a:lnTo>
                    <a:pt x="0" y="6411813"/>
                  </a:lnTo>
                  <a:close/>
                </a:path>
              </a:pathLst>
            </a:custGeom>
            <a:solidFill>
              <a:srgbClr val="000000">
                <a:alpha val="0"/>
              </a:srgbClr>
            </a:solidFill>
          </p:spPr>
        </p:sp>
        <p:sp>
          <p:nvSpPr>
            <p:cNvPr name="TextBox 26" id="26"/>
            <p:cNvSpPr txBox="true"/>
            <p:nvPr/>
          </p:nvSpPr>
          <p:spPr>
            <a:xfrm>
              <a:off x="0" y="-19050"/>
              <a:ext cx="16009254" cy="6430863"/>
            </a:xfrm>
            <a:prstGeom prst="rect">
              <a:avLst/>
            </a:prstGeom>
          </p:spPr>
          <p:txBody>
            <a:bodyPr anchor="t" rtlCol="false" tIns="0" lIns="0" bIns="0" rIns="0"/>
            <a:lstStyle/>
            <a:p>
              <a:pPr algn="l" marL="651510" indent="-325755" lvl="1">
                <a:lnSpc>
                  <a:spcPts val="4320"/>
                </a:lnSpc>
                <a:buFont typeface="Arial"/>
                <a:buChar char="•"/>
              </a:pPr>
              <a:r>
                <a:rPr lang="en-US" sz="3600">
                  <a:solidFill>
                    <a:srgbClr val="000000"/>
                  </a:solidFill>
                  <a:latin typeface="Cambria"/>
                  <a:ea typeface="Cambria"/>
                  <a:cs typeface="Cambria"/>
                  <a:sym typeface="Cambria"/>
                </a:rPr>
                <a:t>To enhance customer satisfaction by developing a system that accurately analyses voice-based feedback using AI and NLP &amp; Object Validation</a:t>
              </a:r>
            </a:p>
            <a:p>
              <a:pPr algn="l" marL="651510" indent="-325755" lvl="1">
                <a:lnSpc>
                  <a:spcPts val="4320"/>
                </a:lnSpc>
              </a:pPr>
            </a:p>
            <a:p>
              <a:pPr algn="l" marL="651510" indent="-325755" lvl="1">
                <a:lnSpc>
                  <a:spcPts val="4320"/>
                </a:lnSpc>
              </a:pPr>
            </a:p>
          </p:txBody>
        </p:sp>
      </p:grpSp>
      <p:grpSp>
        <p:nvGrpSpPr>
          <p:cNvPr name="Group 27" id="27"/>
          <p:cNvGrpSpPr/>
          <p:nvPr/>
        </p:nvGrpSpPr>
        <p:grpSpPr>
          <a:xfrm rot="0">
            <a:off x="683562" y="3163431"/>
            <a:ext cx="5239656" cy="3516213"/>
            <a:chOff x="0" y="0"/>
            <a:chExt cx="6986208" cy="4688284"/>
          </a:xfrm>
        </p:grpSpPr>
        <p:sp>
          <p:nvSpPr>
            <p:cNvPr name="Freeform 28" id="28"/>
            <p:cNvSpPr/>
            <p:nvPr/>
          </p:nvSpPr>
          <p:spPr>
            <a:xfrm flipH="false" flipV="false" rot="0">
              <a:off x="0" y="0"/>
              <a:ext cx="6986208" cy="4688284"/>
            </a:xfrm>
            <a:custGeom>
              <a:avLst/>
              <a:gdLst/>
              <a:ahLst/>
              <a:cxnLst/>
              <a:rect r="r" b="b" t="t" l="l"/>
              <a:pathLst>
                <a:path h="4688284" w="6986208">
                  <a:moveTo>
                    <a:pt x="0" y="0"/>
                  </a:moveTo>
                  <a:lnTo>
                    <a:pt x="6986208" y="0"/>
                  </a:lnTo>
                  <a:lnTo>
                    <a:pt x="6986208" y="4688284"/>
                  </a:lnTo>
                  <a:lnTo>
                    <a:pt x="0" y="4688284"/>
                  </a:lnTo>
                  <a:close/>
                </a:path>
              </a:pathLst>
            </a:custGeom>
            <a:solidFill>
              <a:srgbClr val="000000">
                <a:alpha val="0"/>
              </a:srgbClr>
            </a:solidFill>
          </p:spPr>
        </p:sp>
        <p:sp>
          <p:nvSpPr>
            <p:cNvPr name="TextBox 29" id="29"/>
            <p:cNvSpPr txBox="true"/>
            <p:nvPr/>
          </p:nvSpPr>
          <p:spPr>
            <a:xfrm>
              <a:off x="0" y="-9525"/>
              <a:ext cx="6986208" cy="4697809"/>
            </a:xfrm>
            <a:prstGeom prst="rect">
              <a:avLst/>
            </a:prstGeom>
          </p:spPr>
          <p:txBody>
            <a:bodyPr anchor="t" rtlCol="false" tIns="0" lIns="0" bIns="0" rIns="0"/>
            <a:lstStyle/>
            <a:p>
              <a:pPr algn="l">
                <a:lnSpc>
                  <a:spcPts val="5759"/>
                </a:lnSpc>
              </a:pPr>
              <a:r>
                <a:rPr lang="en-US" sz="4800" b="true">
                  <a:solidFill>
                    <a:srgbClr val="002060"/>
                  </a:solidFill>
                  <a:latin typeface="Cambria Bold"/>
                  <a:ea typeface="Cambria Bold"/>
                  <a:cs typeface="Cambria Bold"/>
                  <a:sym typeface="Cambria Bold"/>
                </a:rPr>
                <a:t>SUB OBJECTIVE</a:t>
              </a:r>
              <a:r>
                <a:rPr lang="en-US" sz="4800">
                  <a:solidFill>
                    <a:srgbClr val="000000"/>
                  </a:solidFill>
                  <a:latin typeface="Cambria"/>
                  <a:ea typeface="Cambria"/>
                  <a:cs typeface="Cambria"/>
                  <a:sym typeface="Cambria"/>
                </a:rPr>
                <a:t>​</a:t>
              </a:r>
              <a:r>
                <a:rPr lang="en-US" sz="4800" b="true">
                  <a:solidFill>
                    <a:srgbClr val="002060"/>
                  </a:solidFill>
                  <a:latin typeface="Cambria Bold"/>
                  <a:ea typeface="Cambria Bold"/>
                  <a:cs typeface="Cambria Bold"/>
                  <a:sym typeface="Cambria Bold"/>
                </a:rPr>
                <a:t>S</a:t>
              </a:r>
            </a:p>
          </p:txBody>
        </p:sp>
      </p:grpSp>
      <p:grpSp>
        <p:nvGrpSpPr>
          <p:cNvPr name="Group 30" id="30"/>
          <p:cNvGrpSpPr/>
          <p:nvPr/>
        </p:nvGrpSpPr>
        <p:grpSpPr>
          <a:xfrm rot="0">
            <a:off x="538447" y="4493022"/>
            <a:ext cx="13477065" cy="5939897"/>
            <a:chOff x="0" y="0"/>
            <a:chExt cx="17896112" cy="7887553"/>
          </a:xfrm>
        </p:grpSpPr>
        <p:sp>
          <p:nvSpPr>
            <p:cNvPr name="Freeform 31" id="31"/>
            <p:cNvSpPr/>
            <p:nvPr/>
          </p:nvSpPr>
          <p:spPr>
            <a:xfrm flipH="false" flipV="false" rot="0">
              <a:off x="0" y="0"/>
              <a:ext cx="17896112" cy="7887553"/>
            </a:xfrm>
            <a:custGeom>
              <a:avLst/>
              <a:gdLst/>
              <a:ahLst/>
              <a:cxnLst/>
              <a:rect r="r" b="b" t="t" l="l"/>
              <a:pathLst>
                <a:path h="7887553" w="17896112">
                  <a:moveTo>
                    <a:pt x="0" y="0"/>
                  </a:moveTo>
                  <a:lnTo>
                    <a:pt x="17896112" y="0"/>
                  </a:lnTo>
                  <a:lnTo>
                    <a:pt x="17896112" y="7887553"/>
                  </a:lnTo>
                  <a:lnTo>
                    <a:pt x="0" y="7887553"/>
                  </a:lnTo>
                  <a:close/>
                </a:path>
              </a:pathLst>
            </a:custGeom>
            <a:solidFill>
              <a:srgbClr val="000000">
                <a:alpha val="0"/>
              </a:srgbClr>
            </a:solidFill>
          </p:spPr>
        </p:sp>
        <p:sp>
          <p:nvSpPr>
            <p:cNvPr name="TextBox 32" id="32"/>
            <p:cNvSpPr txBox="true"/>
            <p:nvPr/>
          </p:nvSpPr>
          <p:spPr>
            <a:xfrm>
              <a:off x="0" y="-219075"/>
              <a:ext cx="17896112" cy="8106628"/>
            </a:xfrm>
            <a:prstGeom prst="rect">
              <a:avLst/>
            </a:prstGeom>
          </p:spPr>
          <p:txBody>
            <a:bodyPr anchor="t" rtlCol="false" tIns="0" lIns="0" bIns="0" rIns="0"/>
            <a:lstStyle/>
            <a:p>
              <a:pPr algn="l" marL="651510" indent="-325755" lvl="1">
                <a:lnSpc>
                  <a:spcPts val="6480"/>
                </a:lnSpc>
                <a:buFont typeface="Arial"/>
                <a:buChar char="•"/>
              </a:pPr>
              <a:r>
                <a:rPr lang="en-US" sz="3600">
                  <a:solidFill>
                    <a:srgbClr val="000000"/>
                  </a:solidFill>
                  <a:latin typeface="Cambria"/>
                  <a:ea typeface="Cambria"/>
                  <a:cs typeface="Cambria"/>
                  <a:sym typeface="Cambria"/>
                </a:rPr>
                <a:t>Develop a system to collect voice feedback.</a:t>
              </a:r>
            </a:p>
            <a:p>
              <a:pPr algn="l" marL="651510" indent="-325755" lvl="1">
                <a:lnSpc>
                  <a:spcPts val="6480"/>
                </a:lnSpc>
                <a:buFont typeface="Arial"/>
                <a:buChar char="•"/>
              </a:pPr>
              <a:r>
                <a:rPr lang="en-US" sz="3600">
                  <a:solidFill>
                    <a:srgbClr val="000000"/>
                  </a:solidFill>
                  <a:latin typeface="Cambria"/>
                  <a:ea typeface="Cambria"/>
                  <a:cs typeface="Cambria"/>
                  <a:sym typeface="Cambria"/>
                </a:rPr>
                <a:t>Use NLP to analyze and categorize feedback.</a:t>
              </a:r>
            </a:p>
            <a:p>
              <a:pPr algn="l" marL="651510" indent="-325755" lvl="1">
                <a:lnSpc>
                  <a:spcPts val="6480"/>
                </a:lnSpc>
                <a:buFont typeface="Arial"/>
                <a:buChar char="•"/>
              </a:pPr>
              <a:r>
                <a:rPr lang="en-US" sz="3600">
                  <a:solidFill>
                    <a:srgbClr val="000000"/>
                  </a:solidFill>
                  <a:latin typeface="Cambria"/>
                  <a:ea typeface="Cambria"/>
                  <a:cs typeface="Cambria"/>
                  <a:sym typeface="Cambria"/>
                </a:rPr>
                <a:t>Generate automated service improvement suggestions from feedback.</a:t>
              </a:r>
            </a:p>
            <a:p>
              <a:pPr algn="l" marL="651510" indent="-325755" lvl="1">
                <a:lnSpc>
                  <a:spcPts val="6480"/>
                </a:lnSpc>
                <a:buFont typeface="Arial"/>
                <a:buChar char="•"/>
              </a:pPr>
              <a:r>
                <a:rPr lang="en-US" sz="3600">
                  <a:solidFill>
                    <a:srgbClr val="000000"/>
                  </a:solidFill>
                  <a:latin typeface="Cambria"/>
                  <a:ea typeface="Cambria"/>
                  <a:cs typeface="Cambria"/>
                  <a:sym typeface="Cambria"/>
                </a:rPr>
                <a:t>Object Detection Using CNN.</a:t>
              </a:r>
            </a:p>
          </p:txBody>
        </p:sp>
      </p:gr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3066640" y="2877977"/>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METHODOLOGY</a:t>
              </a:r>
            </a:p>
          </p:txBody>
        </p:sp>
      </p:grpSp>
      <p:grpSp>
        <p:nvGrpSpPr>
          <p:cNvPr name="Group 20" id="20"/>
          <p:cNvGrpSpPr/>
          <p:nvPr/>
        </p:nvGrpSpPr>
        <p:grpSpPr>
          <a:xfrm rot="0">
            <a:off x="3975100" y="9732434"/>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1015899" y="0"/>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COMPONENT DIAGRAM</a:t>
              </a:r>
            </a:p>
          </p:txBody>
        </p:sp>
      </p:grpSp>
      <p:grpSp>
        <p:nvGrpSpPr>
          <p:cNvPr name="Group 20" id="20"/>
          <p:cNvGrpSpPr/>
          <p:nvPr/>
        </p:nvGrpSpPr>
        <p:grpSpPr>
          <a:xfrm rot="0">
            <a:off x="3975100" y="9732434"/>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23" id="23" descr="A diagram of a diagram  Description automatically generated"/>
          <p:cNvSpPr/>
          <p:nvPr/>
        </p:nvSpPr>
        <p:spPr>
          <a:xfrm flipH="false" flipV="false" rot="0">
            <a:off x="1227624" y="2514093"/>
            <a:ext cx="11921107" cy="5949969"/>
          </a:xfrm>
          <a:custGeom>
            <a:avLst/>
            <a:gdLst/>
            <a:ahLst/>
            <a:cxnLst/>
            <a:rect r="r" b="b" t="t" l="l"/>
            <a:pathLst>
              <a:path h="5949969" w="11921107">
                <a:moveTo>
                  <a:pt x="0" y="0"/>
                </a:moveTo>
                <a:lnTo>
                  <a:pt x="11921107" y="0"/>
                </a:lnTo>
                <a:lnTo>
                  <a:pt x="11921107" y="5949969"/>
                </a:lnTo>
                <a:lnTo>
                  <a:pt x="0" y="5949969"/>
                </a:lnTo>
                <a:lnTo>
                  <a:pt x="0" y="0"/>
                </a:lnTo>
                <a:close/>
              </a:path>
            </a:pathLst>
          </a:custGeom>
          <a:blipFill>
            <a:blip r:embed="rId4"/>
            <a:stretch>
              <a:fillRect l="0" t="-3885" r="0" b="-21283"/>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417968" y="-435966"/>
            <a:ext cx="11853333" cy="4964013"/>
            <a:chOff x="0" y="0"/>
            <a:chExt cx="15804444" cy="6618684"/>
          </a:xfrm>
        </p:grpSpPr>
        <p:sp>
          <p:nvSpPr>
            <p:cNvPr name="Freeform 18" id="18"/>
            <p:cNvSpPr/>
            <p:nvPr/>
          </p:nvSpPr>
          <p:spPr>
            <a:xfrm flipH="false" flipV="false" rot="0">
              <a:off x="0" y="0"/>
              <a:ext cx="15804445" cy="6618684"/>
            </a:xfrm>
            <a:custGeom>
              <a:avLst/>
              <a:gdLst/>
              <a:ahLst/>
              <a:cxnLst/>
              <a:rect r="r" b="b" t="t" l="l"/>
              <a:pathLst>
                <a:path h="6618684" w="15804445">
                  <a:moveTo>
                    <a:pt x="0" y="0"/>
                  </a:moveTo>
                  <a:lnTo>
                    <a:pt x="15804445" y="0"/>
                  </a:lnTo>
                  <a:lnTo>
                    <a:pt x="15804445" y="6618684"/>
                  </a:lnTo>
                  <a:lnTo>
                    <a:pt x="0" y="6618684"/>
                  </a:lnTo>
                  <a:close/>
                </a:path>
              </a:pathLst>
            </a:custGeom>
            <a:solidFill>
              <a:srgbClr val="000000">
                <a:alpha val="0"/>
              </a:srgbClr>
            </a:solidFill>
          </p:spPr>
        </p:sp>
        <p:sp>
          <p:nvSpPr>
            <p:cNvPr name="TextBox 19" id="19"/>
            <p:cNvSpPr txBox="true"/>
            <p:nvPr/>
          </p:nvSpPr>
          <p:spPr>
            <a:xfrm>
              <a:off x="0" y="-9525"/>
              <a:ext cx="15804444" cy="66282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COMPLETION AND FUTURE WORKS</a:t>
              </a:r>
            </a:p>
            <a:p>
              <a:pPr algn="l">
                <a:lnSpc>
                  <a:spcPts val="5759"/>
                </a:lnSpc>
              </a:pPr>
            </a:p>
            <a:p>
              <a:pPr algn="l">
                <a:lnSpc>
                  <a:spcPts val="5759"/>
                </a:lnSpc>
              </a:pPr>
            </a:p>
          </p:txBody>
        </p:sp>
      </p:grpSp>
      <p:grpSp>
        <p:nvGrpSpPr>
          <p:cNvPr name="Group 20" id="20"/>
          <p:cNvGrpSpPr/>
          <p:nvPr/>
        </p:nvGrpSpPr>
        <p:grpSpPr>
          <a:xfrm rot="0">
            <a:off x="3975100" y="9732434"/>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3" id="23"/>
          <p:cNvGrpSpPr/>
          <p:nvPr/>
        </p:nvGrpSpPr>
        <p:grpSpPr>
          <a:xfrm rot="0">
            <a:off x="3410283" y="1713478"/>
            <a:ext cx="13219840" cy="7671281"/>
            <a:chOff x="0" y="0"/>
            <a:chExt cx="17626454" cy="10228374"/>
          </a:xfrm>
        </p:grpSpPr>
        <p:sp>
          <p:nvSpPr>
            <p:cNvPr name="Freeform 24" id="24"/>
            <p:cNvSpPr/>
            <p:nvPr/>
          </p:nvSpPr>
          <p:spPr>
            <a:xfrm flipH="false" flipV="false" rot="0">
              <a:off x="0" y="0"/>
              <a:ext cx="17626454" cy="10228374"/>
            </a:xfrm>
            <a:custGeom>
              <a:avLst/>
              <a:gdLst/>
              <a:ahLst/>
              <a:cxnLst/>
              <a:rect r="r" b="b" t="t" l="l"/>
              <a:pathLst>
                <a:path h="10228374" w="17626454">
                  <a:moveTo>
                    <a:pt x="0" y="0"/>
                  </a:moveTo>
                  <a:lnTo>
                    <a:pt x="17626454" y="0"/>
                  </a:lnTo>
                  <a:lnTo>
                    <a:pt x="17626454" y="10228374"/>
                  </a:lnTo>
                  <a:lnTo>
                    <a:pt x="0" y="10228374"/>
                  </a:lnTo>
                  <a:close/>
                </a:path>
              </a:pathLst>
            </a:custGeom>
            <a:solidFill>
              <a:srgbClr val="000000">
                <a:alpha val="0"/>
              </a:srgbClr>
            </a:solidFill>
          </p:spPr>
        </p:sp>
        <p:sp>
          <p:nvSpPr>
            <p:cNvPr name="TextBox 25" id="25"/>
            <p:cNvSpPr txBox="true"/>
            <p:nvPr/>
          </p:nvSpPr>
          <p:spPr>
            <a:xfrm>
              <a:off x="0" y="-19050"/>
              <a:ext cx="17626454" cy="10247424"/>
            </a:xfrm>
            <a:prstGeom prst="rect">
              <a:avLst/>
            </a:prstGeom>
          </p:spPr>
          <p:txBody>
            <a:bodyPr anchor="t" rtlCol="false" tIns="0" lIns="0" bIns="0" rIns="0"/>
            <a:lstStyle/>
            <a:p>
              <a:pPr algn="l">
                <a:lnSpc>
                  <a:spcPts val="4320"/>
                </a:lnSpc>
              </a:pPr>
              <a:r>
                <a:rPr lang="en-US" sz="3600">
                  <a:solidFill>
                    <a:srgbClr val="000000"/>
                  </a:solidFill>
                  <a:latin typeface="Cambria"/>
                  <a:ea typeface="Cambria"/>
                  <a:cs typeface="Cambria"/>
                  <a:sym typeface="Cambria"/>
                </a:rPr>
                <a:t>Models For Classification and Object Detection</a:t>
              </a:r>
            </a:p>
            <a:p>
              <a:pPr algn="l">
                <a:lnSpc>
                  <a:spcPts val="4320"/>
                </a:lnSpc>
              </a:pPr>
            </a:p>
            <a:p>
              <a:pPr algn="l">
                <a:lnSpc>
                  <a:spcPts val="4320"/>
                </a:lnSpc>
              </a:pPr>
              <a:r>
                <a:rPr lang="en-US" sz="3600">
                  <a:solidFill>
                    <a:srgbClr val="000000"/>
                  </a:solidFill>
                  <a:latin typeface="Cambria"/>
                  <a:ea typeface="Cambria"/>
                  <a:cs typeface="Cambria"/>
                  <a:sym typeface="Cambria"/>
                </a:rPr>
                <a:t>Data Gathering &amp; Train Data Set .</a:t>
              </a:r>
            </a:p>
            <a:p>
              <a:pPr algn="l">
                <a:lnSpc>
                  <a:spcPts val="4320"/>
                </a:lnSpc>
              </a:pPr>
            </a:p>
            <a:p>
              <a:pPr algn="l">
                <a:lnSpc>
                  <a:spcPts val="4320"/>
                </a:lnSpc>
              </a:pPr>
              <a:r>
                <a:rPr lang="en-US" sz="3600">
                  <a:solidFill>
                    <a:srgbClr val="000000"/>
                  </a:solidFill>
                  <a:latin typeface="Cambria"/>
                  <a:ea typeface="Cambria"/>
                  <a:cs typeface="Cambria"/>
                  <a:sym typeface="Cambria"/>
                </a:rPr>
                <a:t>UI Design &amp; Prototype</a:t>
              </a:r>
            </a:p>
            <a:p>
              <a:pPr algn="l">
                <a:lnSpc>
                  <a:spcPts val="4320"/>
                </a:lnSpc>
              </a:pPr>
            </a:p>
            <a:p>
              <a:pPr algn="l">
                <a:lnSpc>
                  <a:spcPts val="4320"/>
                </a:lnSpc>
              </a:pPr>
              <a:r>
                <a:rPr lang="en-US" sz="3600">
                  <a:solidFill>
                    <a:srgbClr val="000000"/>
                  </a:solidFill>
                  <a:latin typeface="Cambria"/>
                  <a:ea typeface="Cambria"/>
                  <a:cs typeface="Cambria"/>
                  <a:sym typeface="Cambria"/>
                </a:rPr>
                <a:t>Component Integration</a:t>
              </a:r>
            </a:p>
            <a:p>
              <a:pPr algn="l">
                <a:lnSpc>
                  <a:spcPts val="4320"/>
                </a:lnSpc>
              </a:pPr>
            </a:p>
            <a:p>
              <a:pPr algn="l">
                <a:lnSpc>
                  <a:spcPts val="4320"/>
                </a:lnSpc>
              </a:pPr>
            </a:p>
            <a:p>
              <a:pPr algn="l">
                <a:lnSpc>
                  <a:spcPts val="4320"/>
                </a:lnSpc>
              </a:pPr>
            </a:p>
            <a:p>
              <a:pPr algn="r">
                <a:lnSpc>
                  <a:spcPts val="3240"/>
                </a:lnSpc>
              </a:pPr>
              <a:r>
                <a:rPr lang="en-US" sz="2700">
                  <a:solidFill>
                    <a:srgbClr val="FFFFFF"/>
                  </a:solidFill>
                  <a:latin typeface="Cambria"/>
                  <a:ea typeface="Cambria"/>
                  <a:cs typeface="Cambria"/>
                  <a:sym typeface="Cambria"/>
                </a:rPr>
                <a:t>sssfIntegrate Backend and Fronten</a:t>
              </a:r>
            </a:p>
          </p:txBody>
        </p:sp>
      </p:grpSp>
      <p:sp>
        <p:nvSpPr>
          <p:cNvPr name="Freeform 26" id="26" descr="A blue circle with a white tick in it  Description automatically generated"/>
          <p:cNvSpPr/>
          <p:nvPr/>
        </p:nvSpPr>
        <p:spPr>
          <a:xfrm flipH="false" flipV="false" rot="0">
            <a:off x="2152197" y="2344965"/>
            <a:ext cx="1138466" cy="1315358"/>
          </a:xfrm>
          <a:custGeom>
            <a:avLst/>
            <a:gdLst/>
            <a:ahLst/>
            <a:cxnLst/>
            <a:rect r="r" b="b" t="t" l="l"/>
            <a:pathLst>
              <a:path h="1315358" w="1138466">
                <a:moveTo>
                  <a:pt x="0" y="0"/>
                </a:moveTo>
                <a:lnTo>
                  <a:pt x="1138465" y="0"/>
                </a:lnTo>
                <a:lnTo>
                  <a:pt x="1138465" y="1315357"/>
                </a:lnTo>
                <a:lnTo>
                  <a:pt x="0" y="1315357"/>
                </a:lnTo>
                <a:lnTo>
                  <a:pt x="0" y="0"/>
                </a:lnTo>
                <a:close/>
              </a:path>
            </a:pathLst>
          </a:custGeom>
          <a:blipFill>
            <a:blip r:embed="rId4"/>
            <a:stretch>
              <a:fillRect l="-3642" t="0" r="-3642" b="0"/>
            </a:stretch>
          </a:blipFill>
        </p:spPr>
      </p:sp>
      <p:sp>
        <p:nvSpPr>
          <p:cNvPr name="Freeform 27" id="27" descr="A blue circle with a white tick in it  Description automatically generated"/>
          <p:cNvSpPr/>
          <p:nvPr/>
        </p:nvSpPr>
        <p:spPr>
          <a:xfrm flipH="false" flipV="false" rot="0">
            <a:off x="2152197" y="3451680"/>
            <a:ext cx="1138466" cy="1315358"/>
          </a:xfrm>
          <a:custGeom>
            <a:avLst/>
            <a:gdLst/>
            <a:ahLst/>
            <a:cxnLst/>
            <a:rect r="r" b="b" t="t" l="l"/>
            <a:pathLst>
              <a:path h="1315358" w="1138466">
                <a:moveTo>
                  <a:pt x="0" y="0"/>
                </a:moveTo>
                <a:lnTo>
                  <a:pt x="1138465" y="0"/>
                </a:lnTo>
                <a:lnTo>
                  <a:pt x="1138465" y="1315358"/>
                </a:lnTo>
                <a:lnTo>
                  <a:pt x="0" y="1315358"/>
                </a:lnTo>
                <a:lnTo>
                  <a:pt x="0" y="0"/>
                </a:lnTo>
                <a:close/>
              </a:path>
            </a:pathLst>
          </a:custGeom>
          <a:blipFill>
            <a:blip r:embed="rId4"/>
            <a:stretch>
              <a:fillRect l="-3642" t="0" r="-3642" b="0"/>
            </a:stretch>
          </a:blipFill>
        </p:spPr>
      </p:sp>
      <p:sp>
        <p:nvSpPr>
          <p:cNvPr name="Freeform 28" id="28" descr="A blue circle with a white tick in it  Description automatically generated"/>
          <p:cNvSpPr/>
          <p:nvPr/>
        </p:nvSpPr>
        <p:spPr>
          <a:xfrm flipH="false" flipV="false" rot="0">
            <a:off x="2128350" y="4603568"/>
            <a:ext cx="1138465" cy="1315358"/>
          </a:xfrm>
          <a:custGeom>
            <a:avLst/>
            <a:gdLst/>
            <a:ahLst/>
            <a:cxnLst/>
            <a:rect r="r" b="b" t="t" l="l"/>
            <a:pathLst>
              <a:path h="1315358" w="1138465">
                <a:moveTo>
                  <a:pt x="0" y="0"/>
                </a:moveTo>
                <a:lnTo>
                  <a:pt x="1138466" y="0"/>
                </a:lnTo>
                <a:lnTo>
                  <a:pt x="1138466" y="1315358"/>
                </a:lnTo>
                <a:lnTo>
                  <a:pt x="0" y="1315358"/>
                </a:lnTo>
                <a:lnTo>
                  <a:pt x="0" y="0"/>
                </a:lnTo>
                <a:close/>
              </a:path>
            </a:pathLst>
          </a:custGeom>
          <a:blipFill>
            <a:blip r:embed="rId4"/>
            <a:stretch>
              <a:fillRect l="-3642" t="0" r="-3642" b="0"/>
            </a:stretch>
          </a:blipFill>
        </p:spPr>
      </p:sp>
      <p:sp>
        <p:nvSpPr>
          <p:cNvPr name="Freeform 29" id="29" descr="A blue circle with a white tick in it  Description automatically generated"/>
          <p:cNvSpPr/>
          <p:nvPr/>
        </p:nvSpPr>
        <p:spPr>
          <a:xfrm flipH="false" flipV="false" rot="0">
            <a:off x="2152197" y="5722156"/>
            <a:ext cx="1138466" cy="1315357"/>
          </a:xfrm>
          <a:custGeom>
            <a:avLst/>
            <a:gdLst/>
            <a:ahLst/>
            <a:cxnLst/>
            <a:rect r="r" b="b" t="t" l="l"/>
            <a:pathLst>
              <a:path h="1315357" w="1138466">
                <a:moveTo>
                  <a:pt x="0" y="0"/>
                </a:moveTo>
                <a:lnTo>
                  <a:pt x="1138466" y="0"/>
                </a:lnTo>
                <a:lnTo>
                  <a:pt x="1138466" y="1315357"/>
                </a:lnTo>
                <a:lnTo>
                  <a:pt x="0" y="1315357"/>
                </a:lnTo>
                <a:lnTo>
                  <a:pt x="0" y="0"/>
                </a:lnTo>
                <a:close/>
              </a:path>
            </a:pathLst>
          </a:custGeom>
          <a:blipFill>
            <a:blip r:embed="rId4"/>
            <a:stretch>
              <a:fillRect l="-3642" t="0" r="-3642"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1007981" y="-729407"/>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TECHNOLIGIES TO BE USED</a:t>
              </a:r>
            </a:p>
          </p:txBody>
        </p:sp>
      </p:grpSp>
      <p:grpSp>
        <p:nvGrpSpPr>
          <p:cNvPr name="Group 20" id="20"/>
          <p:cNvGrpSpPr/>
          <p:nvPr/>
        </p:nvGrpSpPr>
        <p:grpSpPr>
          <a:xfrm rot="0">
            <a:off x="3975100" y="9732434"/>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3" id="23"/>
          <p:cNvGrpSpPr/>
          <p:nvPr/>
        </p:nvGrpSpPr>
        <p:grpSpPr>
          <a:xfrm rot="0">
            <a:off x="1230896" y="-485620"/>
            <a:ext cx="16451360" cy="16267435"/>
            <a:chOff x="0" y="0"/>
            <a:chExt cx="21935147" cy="21689913"/>
          </a:xfrm>
        </p:grpSpPr>
        <p:sp>
          <p:nvSpPr>
            <p:cNvPr name="Freeform 24" id="24"/>
            <p:cNvSpPr/>
            <p:nvPr/>
          </p:nvSpPr>
          <p:spPr>
            <a:xfrm flipH="false" flipV="false" rot="0">
              <a:off x="0" y="0"/>
              <a:ext cx="21935146" cy="21689913"/>
            </a:xfrm>
            <a:custGeom>
              <a:avLst/>
              <a:gdLst/>
              <a:ahLst/>
              <a:cxnLst/>
              <a:rect r="r" b="b" t="t" l="l"/>
              <a:pathLst>
                <a:path h="21689913" w="21935146">
                  <a:moveTo>
                    <a:pt x="0" y="0"/>
                  </a:moveTo>
                  <a:lnTo>
                    <a:pt x="21935146" y="0"/>
                  </a:lnTo>
                  <a:lnTo>
                    <a:pt x="21935146" y="21689913"/>
                  </a:lnTo>
                  <a:lnTo>
                    <a:pt x="0" y="21689913"/>
                  </a:lnTo>
                  <a:close/>
                </a:path>
              </a:pathLst>
            </a:custGeom>
            <a:solidFill>
              <a:srgbClr val="000000">
                <a:alpha val="0"/>
              </a:srgbClr>
            </a:solidFill>
          </p:spPr>
        </p:sp>
        <p:sp>
          <p:nvSpPr>
            <p:cNvPr name="TextBox 25" id="25"/>
            <p:cNvSpPr txBox="true"/>
            <p:nvPr/>
          </p:nvSpPr>
          <p:spPr>
            <a:xfrm>
              <a:off x="0" y="-19050"/>
              <a:ext cx="21935147" cy="21708963"/>
            </a:xfrm>
            <a:prstGeom prst="rect">
              <a:avLst/>
            </a:prstGeom>
          </p:spPr>
          <p:txBody>
            <a:bodyPr anchor="t" rtlCol="false" tIns="0" lIns="0" bIns="0" rIns="0"/>
            <a:lstStyle/>
            <a:p>
              <a:pPr algn="l">
                <a:lnSpc>
                  <a:spcPts val="4320"/>
                </a:lnSpc>
              </a:pPr>
            </a:p>
            <a:p>
              <a:pPr algn="l">
                <a:lnSpc>
                  <a:spcPts val="4320"/>
                </a:lnSpc>
              </a:pPr>
            </a:p>
            <a:p>
              <a:pPr algn="l">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Tenser Flow</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NLP</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Python</a:t>
              </a:r>
            </a:p>
            <a:p>
              <a:pPr algn="l" marL="651510" indent="-325755" lvl="1">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Whisper</a:t>
              </a:r>
            </a:p>
            <a:p>
              <a:pPr algn="l">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CNN</a:t>
              </a:r>
            </a:p>
            <a:p>
              <a:pPr algn="l">
                <a:lnSpc>
                  <a:spcPts val="4320"/>
                </a:lnSpc>
              </a:pPr>
            </a:p>
            <a:p>
              <a:pPr algn="l" marL="651053" indent="-325526" lvl="1">
                <a:lnSpc>
                  <a:spcPts val="4320"/>
                </a:lnSpc>
                <a:buFont typeface="Arial"/>
                <a:buChar char="•"/>
              </a:pPr>
              <a:r>
                <a:rPr lang="en-US" sz="3600">
                  <a:solidFill>
                    <a:srgbClr val="000000"/>
                  </a:solidFill>
                  <a:latin typeface="Cambria"/>
                  <a:ea typeface="Cambria"/>
                  <a:cs typeface="Cambria"/>
                  <a:sym typeface="Cambria"/>
                </a:rPr>
                <a:t>Flutter</a:t>
              </a:r>
            </a:p>
            <a:p>
              <a:pPr algn="l">
                <a:lnSpc>
                  <a:spcPts val="4320"/>
                </a:lnSpc>
              </a:pPr>
            </a:p>
            <a:p>
              <a:pPr algn="l">
                <a:lnSpc>
                  <a:spcPts val="4320"/>
                </a:lnSpc>
              </a:pPr>
            </a:p>
            <a:p>
              <a:pPr algn="l">
                <a:lnSpc>
                  <a:spcPts val="4320"/>
                </a:lnSpc>
              </a:pPr>
            </a:p>
            <a:p>
              <a:pPr algn="l">
                <a:lnSpc>
                  <a:spcPts val="4320"/>
                </a:lnSpc>
              </a:pPr>
            </a:p>
            <a:p>
              <a:pPr algn="l">
                <a:lnSpc>
                  <a:spcPts val="4320"/>
                </a:lnSpc>
              </a:pPr>
            </a:p>
            <a:p>
              <a:pPr algn="l">
                <a:lnSpc>
                  <a:spcPts val="4320"/>
                </a:lnSpc>
              </a:pPr>
            </a:p>
            <a:p>
              <a:pPr algn="l">
                <a:lnSpc>
                  <a:spcPts val="9000"/>
                </a:lnSpc>
              </a:pPr>
            </a:p>
            <a:p>
              <a:pPr algn="l" marL="651510" indent="-325755" lvl="1">
                <a:lnSpc>
                  <a:spcPts val="4320"/>
                </a:lnSpc>
              </a:pPr>
            </a:p>
            <a:p>
              <a:pPr algn="l" marL="651510" indent="-325755" lvl="1">
                <a:lnSpc>
                  <a:spcPts val="4320"/>
                </a:lnSpc>
              </a:pPr>
            </a:p>
            <a:p>
              <a:pPr algn="l" marL="651510" indent="-325755" lvl="1">
                <a:lnSpc>
                  <a:spcPts val="4320"/>
                </a:lnSpc>
              </a:pPr>
            </a:p>
            <a:p>
              <a:pPr algn="l" marL="651510" indent="-325755" lvl="1">
                <a:lnSpc>
                  <a:spcPts val="4320"/>
                </a:lnSpc>
              </a:pPr>
              <a:r>
                <a:rPr lang="en-US" sz="3600">
                  <a:solidFill>
                    <a:srgbClr val="000000"/>
                  </a:solidFill>
                  <a:latin typeface="Cambria"/>
                  <a:ea typeface="Cambria"/>
                  <a:cs typeface="Cambria"/>
                  <a:sym typeface="Cambria"/>
                </a:rPr>
                <a:t>​</a:t>
              </a:r>
            </a:p>
          </p:txBody>
        </p:sp>
      </p:grpSp>
      <p:sp>
        <p:nvSpPr>
          <p:cNvPr name="Freeform 26" id="26"/>
          <p:cNvSpPr/>
          <p:nvPr/>
        </p:nvSpPr>
        <p:spPr>
          <a:xfrm flipH="false" flipV="false" rot="0">
            <a:off x="7176442" y="1925473"/>
            <a:ext cx="3869309" cy="2509003"/>
          </a:xfrm>
          <a:custGeom>
            <a:avLst/>
            <a:gdLst/>
            <a:ahLst/>
            <a:cxnLst/>
            <a:rect r="r" b="b" t="t" l="l"/>
            <a:pathLst>
              <a:path h="2509003" w="3869309">
                <a:moveTo>
                  <a:pt x="0" y="0"/>
                </a:moveTo>
                <a:lnTo>
                  <a:pt x="3869309" y="0"/>
                </a:lnTo>
                <a:lnTo>
                  <a:pt x="3869309" y="2509003"/>
                </a:lnTo>
                <a:lnTo>
                  <a:pt x="0" y="2509003"/>
                </a:lnTo>
                <a:lnTo>
                  <a:pt x="0" y="0"/>
                </a:lnTo>
                <a:close/>
              </a:path>
            </a:pathLst>
          </a:custGeom>
          <a:blipFill>
            <a:blip r:embed="rId4"/>
            <a:stretch>
              <a:fillRect l="0" t="-7875" r="0" b="-7875"/>
            </a:stretch>
          </a:blipFill>
        </p:spPr>
      </p:sp>
      <p:sp>
        <p:nvSpPr>
          <p:cNvPr name="Freeform 27" id="27"/>
          <p:cNvSpPr/>
          <p:nvPr/>
        </p:nvSpPr>
        <p:spPr>
          <a:xfrm flipH="false" flipV="false" rot="0">
            <a:off x="7633377" y="5412865"/>
            <a:ext cx="1477719" cy="1684389"/>
          </a:xfrm>
          <a:custGeom>
            <a:avLst/>
            <a:gdLst/>
            <a:ahLst/>
            <a:cxnLst/>
            <a:rect r="r" b="b" t="t" l="l"/>
            <a:pathLst>
              <a:path h="1684389" w="1477719">
                <a:moveTo>
                  <a:pt x="0" y="0"/>
                </a:moveTo>
                <a:lnTo>
                  <a:pt x="1477719" y="0"/>
                </a:lnTo>
                <a:lnTo>
                  <a:pt x="1477719" y="1684389"/>
                </a:lnTo>
                <a:lnTo>
                  <a:pt x="0" y="1684389"/>
                </a:lnTo>
                <a:lnTo>
                  <a:pt x="0" y="0"/>
                </a:lnTo>
                <a:close/>
              </a:path>
            </a:pathLst>
          </a:custGeom>
          <a:blipFill>
            <a:blip r:embed="rId5"/>
            <a:stretch>
              <a:fillRect l="0" t="0" r="-13985"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3"/>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20" id="20"/>
          <p:cNvGrpSpPr/>
          <p:nvPr/>
        </p:nvGrpSpPr>
        <p:grpSpPr>
          <a:xfrm rot="0">
            <a:off x="2635250" y="2881339"/>
            <a:ext cx="11853333" cy="4182634"/>
            <a:chOff x="0" y="0"/>
            <a:chExt cx="15804444" cy="5576845"/>
          </a:xfrm>
        </p:grpSpPr>
        <p:sp>
          <p:nvSpPr>
            <p:cNvPr name="Freeform 21" id="21"/>
            <p:cNvSpPr/>
            <p:nvPr/>
          </p:nvSpPr>
          <p:spPr>
            <a:xfrm flipH="false" flipV="false" rot="0">
              <a:off x="0" y="0"/>
              <a:ext cx="15804445" cy="5576845"/>
            </a:xfrm>
            <a:custGeom>
              <a:avLst/>
              <a:gdLst/>
              <a:ahLst/>
              <a:cxnLst/>
              <a:rect r="r" b="b" t="t" l="l"/>
              <a:pathLst>
                <a:path h="5576845" w="15804445">
                  <a:moveTo>
                    <a:pt x="0" y="0"/>
                  </a:moveTo>
                  <a:lnTo>
                    <a:pt x="15804445" y="0"/>
                  </a:lnTo>
                  <a:lnTo>
                    <a:pt x="15804445" y="5576845"/>
                  </a:lnTo>
                  <a:lnTo>
                    <a:pt x="0" y="5576845"/>
                  </a:lnTo>
                  <a:close/>
                </a:path>
              </a:pathLst>
            </a:custGeom>
            <a:solidFill>
              <a:srgbClr val="000000">
                <a:alpha val="0"/>
              </a:srgbClr>
            </a:solidFill>
          </p:spPr>
        </p:sp>
        <p:sp>
          <p:nvSpPr>
            <p:cNvPr name="TextBox 22" id="22"/>
            <p:cNvSpPr txBox="true"/>
            <p:nvPr/>
          </p:nvSpPr>
          <p:spPr>
            <a:xfrm>
              <a:off x="0" y="-9525"/>
              <a:ext cx="15804444" cy="5586370"/>
            </a:xfrm>
            <a:prstGeom prst="rect">
              <a:avLst/>
            </a:prstGeom>
          </p:spPr>
          <p:txBody>
            <a:bodyPr anchor="t" rtlCol="false" tIns="0" lIns="0" bIns="0" rIns="0"/>
            <a:lstStyle/>
            <a:p>
              <a:pPr algn="ctr">
                <a:lnSpc>
                  <a:spcPts val="6839"/>
                </a:lnSpc>
              </a:pPr>
              <a:r>
                <a:rPr lang="en-US" sz="5699" b="true">
                  <a:solidFill>
                    <a:srgbClr val="002060"/>
                  </a:solidFill>
                  <a:latin typeface="Cambria Bold"/>
                  <a:ea typeface="Cambria Bold"/>
                  <a:cs typeface="Cambria Bold"/>
                  <a:sym typeface="Cambria Bold"/>
                </a:rPr>
                <a:t>DEMONSTRATION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11122192" y="1246188"/>
            <a:ext cx="7184858" cy="993783"/>
            <a:chOff x="0" y="0"/>
            <a:chExt cx="9579810" cy="1325044"/>
          </a:xfrm>
        </p:grpSpPr>
        <p:sp>
          <p:nvSpPr>
            <p:cNvPr name="Freeform 10" id="10"/>
            <p:cNvSpPr/>
            <p:nvPr/>
          </p:nvSpPr>
          <p:spPr>
            <a:xfrm flipH="false" flipV="false" rot="0">
              <a:off x="25400" y="25400"/>
              <a:ext cx="9529064" cy="1274191"/>
            </a:xfrm>
            <a:custGeom>
              <a:avLst/>
              <a:gdLst/>
              <a:ahLst/>
              <a:cxnLst/>
              <a:rect r="r" b="b" t="t" l="l"/>
              <a:pathLst>
                <a:path h="1274191" w="9529064">
                  <a:moveTo>
                    <a:pt x="0" y="1274191"/>
                  </a:moveTo>
                  <a:lnTo>
                    <a:pt x="329565" y="0"/>
                  </a:lnTo>
                  <a:lnTo>
                    <a:pt x="9529064" y="0"/>
                  </a:lnTo>
                  <a:lnTo>
                    <a:pt x="9199499" y="1274191"/>
                  </a:lnTo>
                  <a:close/>
                </a:path>
              </a:pathLst>
            </a:custGeom>
            <a:solidFill>
              <a:srgbClr val="002060"/>
            </a:solidFill>
          </p:spPr>
        </p:sp>
        <p:sp>
          <p:nvSpPr>
            <p:cNvPr name="Freeform 11" id="11"/>
            <p:cNvSpPr/>
            <p:nvPr/>
          </p:nvSpPr>
          <p:spPr>
            <a:xfrm flipH="false" flipV="false" rot="0">
              <a:off x="-1143" y="0"/>
              <a:ext cx="9582150" cy="1324991"/>
            </a:xfrm>
            <a:custGeom>
              <a:avLst/>
              <a:gdLst/>
              <a:ahLst/>
              <a:cxnLst/>
              <a:rect r="r" b="b" t="t" l="l"/>
              <a:pathLst>
                <a:path h="1324991" w="9582150">
                  <a:moveTo>
                    <a:pt x="1905" y="1293241"/>
                  </a:moveTo>
                  <a:lnTo>
                    <a:pt x="331470" y="19050"/>
                  </a:lnTo>
                  <a:cubicBezTo>
                    <a:pt x="334391" y="7874"/>
                    <a:pt x="344424" y="0"/>
                    <a:pt x="356108" y="0"/>
                  </a:cubicBezTo>
                  <a:lnTo>
                    <a:pt x="9555607" y="0"/>
                  </a:lnTo>
                  <a:cubicBezTo>
                    <a:pt x="9563481" y="0"/>
                    <a:pt x="9570847" y="3683"/>
                    <a:pt x="9575673" y="9906"/>
                  </a:cubicBezTo>
                  <a:cubicBezTo>
                    <a:pt x="9580499" y="16129"/>
                    <a:pt x="9582150" y="24257"/>
                    <a:pt x="9580118" y="31877"/>
                  </a:cubicBezTo>
                  <a:lnTo>
                    <a:pt x="9250680" y="1305941"/>
                  </a:lnTo>
                  <a:cubicBezTo>
                    <a:pt x="9247759" y="1317117"/>
                    <a:pt x="9237726" y="1324991"/>
                    <a:pt x="9226042" y="1324991"/>
                  </a:cubicBezTo>
                  <a:lnTo>
                    <a:pt x="26543" y="1324991"/>
                  </a:lnTo>
                  <a:cubicBezTo>
                    <a:pt x="18669" y="1324991"/>
                    <a:pt x="11303" y="1321308"/>
                    <a:pt x="6477" y="1315085"/>
                  </a:cubicBezTo>
                  <a:cubicBezTo>
                    <a:pt x="1651" y="1308862"/>
                    <a:pt x="0" y="1300734"/>
                    <a:pt x="2032" y="1293114"/>
                  </a:cubicBezTo>
                  <a:moveTo>
                    <a:pt x="51181" y="1305814"/>
                  </a:moveTo>
                  <a:lnTo>
                    <a:pt x="26543" y="1299591"/>
                  </a:lnTo>
                  <a:lnTo>
                    <a:pt x="26543" y="1274191"/>
                  </a:lnTo>
                  <a:lnTo>
                    <a:pt x="9226042" y="1274191"/>
                  </a:lnTo>
                  <a:lnTo>
                    <a:pt x="9226042" y="1299591"/>
                  </a:lnTo>
                  <a:lnTo>
                    <a:pt x="9201404" y="1293241"/>
                  </a:lnTo>
                  <a:lnTo>
                    <a:pt x="9530969" y="19050"/>
                  </a:lnTo>
                  <a:lnTo>
                    <a:pt x="9555607" y="25400"/>
                  </a:lnTo>
                  <a:lnTo>
                    <a:pt x="9555607" y="50800"/>
                  </a:lnTo>
                  <a:lnTo>
                    <a:pt x="356108" y="50800"/>
                  </a:lnTo>
                  <a:lnTo>
                    <a:pt x="356108" y="25400"/>
                  </a:lnTo>
                  <a:lnTo>
                    <a:pt x="380746" y="31750"/>
                  </a:lnTo>
                  <a:lnTo>
                    <a:pt x="51181" y="1305941"/>
                  </a:lnTo>
                  <a:close/>
                </a:path>
              </a:pathLst>
            </a:custGeom>
            <a:solidFill>
              <a:srgbClr val="022B52"/>
            </a:solidFill>
          </p:spPr>
        </p:sp>
      </p:grpSp>
      <p:sp>
        <p:nvSpPr>
          <p:cNvPr name="Freeform 12" id="12" descr="A person pointing at a clipboard  Description automatically generated"/>
          <p:cNvSpPr/>
          <p:nvPr/>
        </p:nvSpPr>
        <p:spPr>
          <a:xfrm flipH="false" flipV="false" rot="0">
            <a:off x="5523146" y="5928334"/>
            <a:ext cx="4608994" cy="4316565"/>
          </a:xfrm>
          <a:custGeom>
            <a:avLst/>
            <a:gdLst/>
            <a:ahLst/>
            <a:cxnLst/>
            <a:rect r="r" b="b" t="t" l="l"/>
            <a:pathLst>
              <a:path h="4316565" w="4608994">
                <a:moveTo>
                  <a:pt x="0" y="0"/>
                </a:moveTo>
                <a:lnTo>
                  <a:pt x="4608994" y="0"/>
                </a:lnTo>
                <a:lnTo>
                  <a:pt x="4608994" y="4316566"/>
                </a:lnTo>
                <a:lnTo>
                  <a:pt x="0" y="4316566"/>
                </a:lnTo>
                <a:lnTo>
                  <a:pt x="0" y="0"/>
                </a:lnTo>
                <a:close/>
              </a:path>
            </a:pathLst>
          </a:custGeom>
          <a:blipFill>
            <a:blip r:embed="rId4"/>
            <a:stretch>
              <a:fillRect l="-75" t="0" r="-75" b="0"/>
            </a:stretch>
          </a:blipFill>
        </p:spPr>
      </p:sp>
      <p:grpSp>
        <p:nvGrpSpPr>
          <p:cNvPr name="Group 13" id="13"/>
          <p:cNvGrpSpPr/>
          <p:nvPr/>
        </p:nvGrpSpPr>
        <p:grpSpPr>
          <a:xfrm rot="2064932">
            <a:off x="-6516262" y="-2020024"/>
            <a:ext cx="14977528" cy="7526208"/>
            <a:chOff x="0" y="0"/>
            <a:chExt cx="19970038" cy="10034944"/>
          </a:xfrm>
        </p:grpSpPr>
        <p:sp>
          <p:nvSpPr>
            <p:cNvPr name="Freeform 14" id="14"/>
            <p:cNvSpPr/>
            <p:nvPr/>
          </p:nvSpPr>
          <p:spPr>
            <a:xfrm flipH="false" flipV="false" rot="0">
              <a:off x="25400" y="25400"/>
              <a:ext cx="19919189" cy="9984232"/>
            </a:xfrm>
            <a:custGeom>
              <a:avLst/>
              <a:gdLst/>
              <a:ahLst/>
              <a:cxnLst/>
              <a:rect r="r" b="b" t="t" l="l"/>
              <a:pathLst>
                <a:path h="9984232" w="19919189">
                  <a:moveTo>
                    <a:pt x="0" y="4992116"/>
                  </a:moveTo>
                  <a:cubicBezTo>
                    <a:pt x="0" y="2235073"/>
                    <a:pt x="2240661" y="0"/>
                    <a:pt x="5004689" y="0"/>
                  </a:cubicBezTo>
                  <a:lnTo>
                    <a:pt x="14914499" y="0"/>
                  </a:lnTo>
                  <a:cubicBezTo>
                    <a:pt x="17678527" y="0"/>
                    <a:pt x="19919189" y="2235073"/>
                    <a:pt x="19919189" y="4992116"/>
                  </a:cubicBezTo>
                  <a:cubicBezTo>
                    <a:pt x="19919189" y="7749159"/>
                    <a:pt x="17678527" y="9984232"/>
                    <a:pt x="14914499" y="9984232"/>
                  </a:cubicBezTo>
                  <a:lnTo>
                    <a:pt x="5004689" y="9984232"/>
                  </a:lnTo>
                  <a:cubicBezTo>
                    <a:pt x="2240661" y="9984105"/>
                    <a:pt x="0" y="7749159"/>
                    <a:pt x="0" y="4992116"/>
                  </a:cubicBezTo>
                  <a:close/>
                </a:path>
              </a:pathLst>
            </a:custGeom>
            <a:solidFill>
              <a:srgbClr val="083863"/>
            </a:solidFill>
          </p:spPr>
        </p:sp>
        <p:sp>
          <p:nvSpPr>
            <p:cNvPr name="Freeform 15" id="15"/>
            <p:cNvSpPr/>
            <p:nvPr/>
          </p:nvSpPr>
          <p:spPr>
            <a:xfrm flipH="false" flipV="false" rot="0">
              <a:off x="0" y="0"/>
              <a:ext cx="19969989" cy="10035032"/>
            </a:xfrm>
            <a:custGeom>
              <a:avLst/>
              <a:gdLst/>
              <a:ahLst/>
              <a:cxnLst/>
              <a:rect r="r" b="b" t="t" l="l"/>
              <a:pathLst>
                <a:path h="10035032" w="19969989">
                  <a:moveTo>
                    <a:pt x="0" y="5017516"/>
                  </a:moveTo>
                  <a:cubicBezTo>
                    <a:pt x="0" y="2246376"/>
                    <a:pt x="2252091" y="0"/>
                    <a:pt x="5030089" y="0"/>
                  </a:cubicBezTo>
                  <a:lnTo>
                    <a:pt x="14939899" y="0"/>
                  </a:lnTo>
                  <a:lnTo>
                    <a:pt x="14939899" y="25400"/>
                  </a:lnTo>
                  <a:lnTo>
                    <a:pt x="14939899" y="0"/>
                  </a:lnTo>
                  <a:lnTo>
                    <a:pt x="14939899" y="25400"/>
                  </a:lnTo>
                  <a:lnTo>
                    <a:pt x="14939899" y="0"/>
                  </a:lnTo>
                  <a:cubicBezTo>
                    <a:pt x="17717897" y="0"/>
                    <a:pt x="19969989" y="2246376"/>
                    <a:pt x="19969989" y="5017516"/>
                  </a:cubicBezTo>
                  <a:lnTo>
                    <a:pt x="19944589" y="5017516"/>
                  </a:lnTo>
                  <a:lnTo>
                    <a:pt x="19969989" y="5017516"/>
                  </a:lnTo>
                  <a:lnTo>
                    <a:pt x="19944589" y="5017516"/>
                  </a:lnTo>
                  <a:lnTo>
                    <a:pt x="19969989" y="5017516"/>
                  </a:lnTo>
                  <a:cubicBezTo>
                    <a:pt x="19969989" y="7788656"/>
                    <a:pt x="17717897" y="10035032"/>
                    <a:pt x="14939899" y="10035032"/>
                  </a:cubicBezTo>
                  <a:lnTo>
                    <a:pt x="14939899" y="10009632"/>
                  </a:lnTo>
                  <a:lnTo>
                    <a:pt x="14939899" y="10035032"/>
                  </a:lnTo>
                  <a:lnTo>
                    <a:pt x="5030089" y="10035032"/>
                  </a:lnTo>
                  <a:lnTo>
                    <a:pt x="5030089" y="10009632"/>
                  </a:lnTo>
                  <a:lnTo>
                    <a:pt x="5030089" y="10035032"/>
                  </a:lnTo>
                  <a:cubicBezTo>
                    <a:pt x="2252091" y="10034905"/>
                    <a:pt x="0" y="7788656"/>
                    <a:pt x="0" y="5017516"/>
                  </a:cubicBezTo>
                  <a:lnTo>
                    <a:pt x="25400" y="5017516"/>
                  </a:lnTo>
                  <a:lnTo>
                    <a:pt x="0" y="5017516"/>
                  </a:lnTo>
                  <a:moveTo>
                    <a:pt x="50800" y="5017516"/>
                  </a:moveTo>
                  <a:lnTo>
                    <a:pt x="25400" y="5017516"/>
                  </a:lnTo>
                  <a:lnTo>
                    <a:pt x="50800" y="5017516"/>
                  </a:lnTo>
                  <a:cubicBezTo>
                    <a:pt x="50800" y="7760462"/>
                    <a:pt x="2280031" y="9984105"/>
                    <a:pt x="5030089" y="9984105"/>
                  </a:cubicBezTo>
                  <a:lnTo>
                    <a:pt x="14939899" y="9984105"/>
                  </a:lnTo>
                  <a:cubicBezTo>
                    <a:pt x="17689957" y="9984105"/>
                    <a:pt x="19919189" y="7760336"/>
                    <a:pt x="19919189" y="5017389"/>
                  </a:cubicBezTo>
                  <a:cubicBezTo>
                    <a:pt x="19919189" y="2274444"/>
                    <a:pt x="17689957" y="50800"/>
                    <a:pt x="14939899" y="50800"/>
                  </a:cubicBezTo>
                  <a:lnTo>
                    <a:pt x="5030089" y="50800"/>
                  </a:lnTo>
                  <a:lnTo>
                    <a:pt x="5030089" y="25400"/>
                  </a:lnTo>
                  <a:lnTo>
                    <a:pt x="5030089" y="50800"/>
                  </a:lnTo>
                  <a:cubicBezTo>
                    <a:pt x="2280031" y="50800"/>
                    <a:pt x="50800" y="2274570"/>
                    <a:pt x="50800" y="5017516"/>
                  </a:cubicBezTo>
                  <a:close/>
                </a:path>
              </a:pathLst>
            </a:custGeom>
            <a:solidFill>
              <a:srgbClr val="FFFFFF"/>
            </a:solidFill>
          </p:spPr>
        </p:sp>
      </p:grpSp>
      <p:grpSp>
        <p:nvGrpSpPr>
          <p:cNvPr name="Group 16" id="16"/>
          <p:cNvGrpSpPr/>
          <p:nvPr/>
        </p:nvGrpSpPr>
        <p:grpSpPr>
          <a:xfrm rot="0">
            <a:off x="762000" y="-1603644"/>
            <a:ext cx="17526000" cy="3960502"/>
            <a:chOff x="0" y="0"/>
            <a:chExt cx="23368000" cy="5280670"/>
          </a:xfrm>
        </p:grpSpPr>
        <p:sp>
          <p:nvSpPr>
            <p:cNvPr name="Freeform 17" id="17"/>
            <p:cNvSpPr/>
            <p:nvPr/>
          </p:nvSpPr>
          <p:spPr>
            <a:xfrm flipH="false" flipV="false" rot="0">
              <a:off x="0" y="0"/>
              <a:ext cx="23368000" cy="5280670"/>
            </a:xfrm>
            <a:custGeom>
              <a:avLst/>
              <a:gdLst/>
              <a:ahLst/>
              <a:cxnLst/>
              <a:rect r="r" b="b" t="t" l="l"/>
              <a:pathLst>
                <a:path h="5280670" w="23368000">
                  <a:moveTo>
                    <a:pt x="0" y="0"/>
                  </a:moveTo>
                  <a:lnTo>
                    <a:pt x="23368000" y="0"/>
                  </a:lnTo>
                  <a:lnTo>
                    <a:pt x="23368000" y="5280670"/>
                  </a:lnTo>
                  <a:lnTo>
                    <a:pt x="0" y="5280670"/>
                  </a:lnTo>
                  <a:close/>
                </a:path>
              </a:pathLst>
            </a:custGeom>
            <a:solidFill>
              <a:srgbClr val="000000">
                <a:alpha val="0"/>
              </a:srgbClr>
            </a:solidFill>
          </p:spPr>
        </p:sp>
        <p:sp>
          <p:nvSpPr>
            <p:cNvPr name="TextBox 18" id="18"/>
            <p:cNvSpPr txBox="true"/>
            <p:nvPr/>
          </p:nvSpPr>
          <p:spPr>
            <a:xfrm>
              <a:off x="0" y="-9525"/>
              <a:ext cx="23368000" cy="5290195"/>
            </a:xfrm>
            <a:prstGeom prst="rect">
              <a:avLst/>
            </a:prstGeom>
          </p:spPr>
          <p:txBody>
            <a:bodyPr anchor="ctr" rtlCol="false" tIns="0" lIns="0" bIns="0" rIns="0"/>
            <a:lstStyle/>
            <a:p>
              <a:pPr algn="ctr">
                <a:lnSpc>
                  <a:spcPts val="6480"/>
                </a:lnSpc>
              </a:pPr>
              <a:r>
                <a:rPr lang="en-US" sz="5400" b="true">
                  <a:solidFill>
                    <a:srgbClr val="002060"/>
                  </a:solidFill>
                  <a:latin typeface="Cambria Bold"/>
                  <a:ea typeface="Cambria Bold"/>
                  <a:cs typeface="Cambria Bold"/>
                  <a:sym typeface="Cambria Bold"/>
                </a:rPr>
                <a:t>3. OBJECTIVES</a:t>
              </a:r>
            </a:p>
          </p:txBody>
        </p:sp>
      </p:grpSp>
      <p:grpSp>
        <p:nvGrpSpPr>
          <p:cNvPr name="Group 19" id="19"/>
          <p:cNvGrpSpPr/>
          <p:nvPr/>
        </p:nvGrpSpPr>
        <p:grpSpPr>
          <a:xfrm rot="0">
            <a:off x="118540" y="3033006"/>
            <a:ext cx="7306719" cy="3573996"/>
            <a:chOff x="0" y="0"/>
            <a:chExt cx="9742292" cy="4765328"/>
          </a:xfrm>
        </p:grpSpPr>
        <p:sp>
          <p:nvSpPr>
            <p:cNvPr name="Freeform 20" id="20"/>
            <p:cNvSpPr/>
            <p:nvPr/>
          </p:nvSpPr>
          <p:spPr>
            <a:xfrm flipH="false" flipV="false" rot="0">
              <a:off x="0" y="0"/>
              <a:ext cx="9742292" cy="4765328"/>
            </a:xfrm>
            <a:custGeom>
              <a:avLst/>
              <a:gdLst/>
              <a:ahLst/>
              <a:cxnLst/>
              <a:rect r="r" b="b" t="t" l="l"/>
              <a:pathLst>
                <a:path h="4765328" w="9742292">
                  <a:moveTo>
                    <a:pt x="0" y="0"/>
                  </a:moveTo>
                  <a:lnTo>
                    <a:pt x="9742292" y="0"/>
                  </a:lnTo>
                  <a:lnTo>
                    <a:pt x="9742292" y="4765328"/>
                  </a:lnTo>
                  <a:lnTo>
                    <a:pt x="0" y="4765328"/>
                  </a:lnTo>
                  <a:close/>
                </a:path>
              </a:pathLst>
            </a:custGeom>
            <a:solidFill>
              <a:srgbClr val="000000">
                <a:alpha val="0"/>
              </a:srgbClr>
            </a:solidFill>
          </p:spPr>
        </p:sp>
        <p:sp>
          <p:nvSpPr>
            <p:cNvPr name="TextBox 21" id="21"/>
            <p:cNvSpPr txBox="true"/>
            <p:nvPr/>
          </p:nvSpPr>
          <p:spPr>
            <a:xfrm>
              <a:off x="0" y="-190500"/>
              <a:ext cx="9742292" cy="4955828"/>
            </a:xfrm>
            <a:prstGeom prst="rect">
              <a:avLst/>
            </a:prstGeom>
          </p:spPr>
          <p:txBody>
            <a:bodyPr anchor="t" rtlCol="false" tIns="0" lIns="0" bIns="0" rIns="0"/>
            <a:lstStyle/>
            <a:p>
              <a:pPr algn="just" marL="542925" indent="-271462" lvl="1">
                <a:lnSpc>
                  <a:spcPts val="5400"/>
                </a:lnSpc>
                <a:buFont typeface="Arial"/>
                <a:buChar char="•"/>
              </a:pPr>
              <a:r>
                <a:rPr lang="en-US" b="true" sz="3000">
                  <a:solidFill>
                    <a:srgbClr val="FFFFFF"/>
                  </a:solidFill>
                  <a:latin typeface="Cambria Bold"/>
                  <a:ea typeface="Cambria Bold"/>
                  <a:cs typeface="Cambria Bold"/>
                  <a:sym typeface="Cambria Bold"/>
                </a:rPr>
                <a:t>To Implement a system to increase the effectiveness and efficiency in item delivery process</a:t>
              </a:r>
            </a:p>
          </p:txBody>
        </p:sp>
      </p:grpSp>
      <p:grpSp>
        <p:nvGrpSpPr>
          <p:cNvPr name="Group 22" id="22"/>
          <p:cNvGrpSpPr/>
          <p:nvPr/>
        </p:nvGrpSpPr>
        <p:grpSpPr>
          <a:xfrm rot="0">
            <a:off x="9820404" y="395846"/>
            <a:ext cx="9144000" cy="2637160"/>
            <a:chOff x="0" y="0"/>
            <a:chExt cx="12192000" cy="3516213"/>
          </a:xfrm>
        </p:grpSpPr>
        <p:sp>
          <p:nvSpPr>
            <p:cNvPr name="Freeform 23" id="23"/>
            <p:cNvSpPr/>
            <p:nvPr/>
          </p:nvSpPr>
          <p:spPr>
            <a:xfrm flipH="false" flipV="false" rot="0">
              <a:off x="0" y="0"/>
              <a:ext cx="12192000" cy="3516213"/>
            </a:xfrm>
            <a:custGeom>
              <a:avLst/>
              <a:gdLst/>
              <a:ahLst/>
              <a:cxnLst/>
              <a:rect r="r" b="b" t="t" l="l"/>
              <a:pathLst>
                <a:path h="3516213" w="12192000">
                  <a:moveTo>
                    <a:pt x="0" y="0"/>
                  </a:moveTo>
                  <a:lnTo>
                    <a:pt x="12192000" y="0"/>
                  </a:lnTo>
                  <a:lnTo>
                    <a:pt x="12192000" y="3516213"/>
                  </a:lnTo>
                  <a:lnTo>
                    <a:pt x="0" y="3516213"/>
                  </a:lnTo>
                  <a:close/>
                </a:path>
              </a:pathLst>
            </a:custGeom>
            <a:solidFill>
              <a:srgbClr val="000000">
                <a:alpha val="0"/>
              </a:srgbClr>
            </a:solidFill>
          </p:spPr>
        </p:sp>
        <p:sp>
          <p:nvSpPr>
            <p:cNvPr name="TextBox 24" id="24"/>
            <p:cNvSpPr txBox="true"/>
            <p:nvPr/>
          </p:nvSpPr>
          <p:spPr>
            <a:xfrm>
              <a:off x="0" y="-19050"/>
              <a:ext cx="12192000" cy="3535263"/>
            </a:xfrm>
            <a:prstGeom prst="rect">
              <a:avLst/>
            </a:prstGeom>
          </p:spPr>
          <p:txBody>
            <a:bodyPr anchor="t" rtlCol="false" tIns="0" lIns="0" bIns="0" rIns="0"/>
            <a:lstStyle/>
            <a:p>
              <a:pPr algn="ctr">
                <a:lnSpc>
                  <a:spcPts val="4320"/>
                </a:lnSpc>
              </a:pPr>
              <a:r>
                <a:rPr lang="en-US" sz="3600" b="true">
                  <a:solidFill>
                    <a:srgbClr val="FFFFFF"/>
                  </a:solidFill>
                  <a:latin typeface="Cambria Bold"/>
                  <a:ea typeface="Cambria Bold"/>
                  <a:cs typeface="Cambria Bold"/>
                  <a:sym typeface="Cambria Bold"/>
                </a:rPr>
                <a:t>Sub</a:t>
              </a:r>
              <a:r>
                <a:rPr lang="en-US" sz="3600" b="true">
                  <a:solidFill>
                    <a:srgbClr val="000000"/>
                  </a:solidFill>
                  <a:latin typeface="Cambria Bold"/>
                  <a:ea typeface="Cambria Bold"/>
                  <a:cs typeface="Cambria Bold"/>
                  <a:sym typeface="Cambria Bold"/>
                </a:rPr>
                <a:t> </a:t>
              </a:r>
              <a:r>
                <a:rPr lang="en-US" sz="3600" b="true">
                  <a:solidFill>
                    <a:srgbClr val="FFFFFF"/>
                  </a:solidFill>
                  <a:latin typeface="Cambria Bold"/>
                  <a:ea typeface="Cambria Bold"/>
                  <a:cs typeface="Cambria Bold"/>
                  <a:sym typeface="Cambria Bold"/>
                </a:rPr>
                <a:t>Objectives</a:t>
              </a:r>
            </a:p>
          </p:txBody>
        </p:sp>
      </p:grpSp>
      <p:grpSp>
        <p:nvGrpSpPr>
          <p:cNvPr name="Group 25" id="25"/>
          <p:cNvGrpSpPr/>
          <p:nvPr/>
        </p:nvGrpSpPr>
        <p:grpSpPr>
          <a:xfrm rot="0">
            <a:off x="10613402" y="2069378"/>
            <a:ext cx="6882063" cy="8814227"/>
            <a:chOff x="0" y="0"/>
            <a:chExt cx="9176084" cy="11752302"/>
          </a:xfrm>
        </p:grpSpPr>
        <p:sp>
          <p:nvSpPr>
            <p:cNvPr name="Freeform 26" id="26"/>
            <p:cNvSpPr/>
            <p:nvPr/>
          </p:nvSpPr>
          <p:spPr>
            <a:xfrm flipH="false" flipV="false" rot="0">
              <a:off x="0" y="0"/>
              <a:ext cx="9176084" cy="11752303"/>
            </a:xfrm>
            <a:custGeom>
              <a:avLst/>
              <a:gdLst/>
              <a:ahLst/>
              <a:cxnLst/>
              <a:rect r="r" b="b" t="t" l="l"/>
              <a:pathLst>
                <a:path h="11752303" w="9176084">
                  <a:moveTo>
                    <a:pt x="0" y="0"/>
                  </a:moveTo>
                  <a:lnTo>
                    <a:pt x="9176084" y="0"/>
                  </a:lnTo>
                  <a:lnTo>
                    <a:pt x="9176084" y="11752303"/>
                  </a:lnTo>
                  <a:lnTo>
                    <a:pt x="0" y="11752303"/>
                  </a:lnTo>
                  <a:close/>
                </a:path>
              </a:pathLst>
            </a:custGeom>
            <a:solidFill>
              <a:srgbClr val="000000">
                <a:alpha val="0"/>
              </a:srgbClr>
            </a:solidFill>
          </p:spPr>
        </p:sp>
        <p:sp>
          <p:nvSpPr>
            <p:cNvPr name="TextBox 27" id="27"/>
            <p:cNvSpPr txBox="true"/>
            <p:nvPr/>
          </p:nvSpPr>
          <p:spPr>
            <a:xfrm>
              <a:off x="0" y="-285750"/>
              <a:ext cx="9176084" cy="12038052"/>
            </a:xfrm>
            <a:prstGeom prst="rect">
              <a:avLst/>
            </a:prstGeom>
          </p:spPr>
          <p:txBody>
            <a:bodyPr anchor="t" rtlCol="false" tIns="0" lIns="0" bIns="0" rIns="0"/>
            <a:lstStyle/>
            <a:p>
              <a:pPr algn="just" marL="434340" indent="-217170" lvl="1">
                <a:lnSpc>
                  <a:spcPts val="5759"/>
                </a:lnSpc>
                <a:buFont typeface="Arial"/>
                <a:buChar char="•"/>
              </a:pPr>
              <a:r>
                <a:rPr lang="en-US" sz="2400">
                  <a:solidFill>
                    <a:srgbClr val="000000"/>
                  </a:solidFill>
                  <a:latin typeface="Cambria"/>
                  <a:ea typeface="Cambria"/>
                  <a:cs typeface="Cambria"/>
                  <a:sym typeface="Cambria"/>
                </a:rPr>
                <a:t>To Implement an automated voice activation system for the courier service to enhance delivery time prediction.</a:t>
              </a:r>
            </a:p>
            <a:p>
              <a:pPr algn="just" marL="434340" indent="-217170" lvl="1">
                <a:lnSpc>
                  <a:spcPts val="5759"/>
                </a:lnSpc>
                <a:buFont typeface="Arial"/>
                <a:buChar char="•"/>
              </a:pPr>
              <a:r>
                <a:rPr lang="en-US" sz="2400">
                  <a:solidFill>
                    <a:srgbClr val="000000"/>
                  </a:solidFill>
                  <a:latin typeface="Cambria"/>
                  <a:ea typeface="Cambria"/>
                  <a:cs typeface="Cambria"/>
                  <a:sym typeface="Cambria"/>
                </a:rPr>
                <a:t>To recognize the employee behavior and identify the improvements as a percentage.</a:t>
              </a:r>
            </a:p>
            <a:p>
              <a:pPr algn="just" marL="434340" indent="-217170" lvl="1">
                <a:lnSpc>
                  <a:spcPts val="5759"/>
                </a:lnSpc>
                <a:buFont typeface="Arial"/>
                <a:buChar char="•"/>
              </a:pPr>
              <a:r>
                <a:rPr lang="en-US" sz="2400">
                  <a:solidFill>
                    <a:srgbClr val="000000"/>
                  </a:solidFill>
                  <a:latin typeface="Cambria"/>
                  <a:ea typeface="Cambria"/>
                  <a:cs typeface="Cambria"/>
                  <a:sym typeface="Cambria"/>
                </a:rPr>
                <a:t>To implement a fleet management system with path optimization and delivery time prediction.</a:t>
              </a:r>
            </a:p>
            <a:p>
              <a:pPr algn="just" marL="434340" indent="-217170" lvl="1">
                <a:lnSpc>
                  <a:spcPts val="5759"/>
                </a:lnSpc>
                <a:buFont typeface="Arial"/>
                <a:buChar char="•"/>
              </a:pPr>
              <a:r>
                <a:rPr lang="en-US" sz="2400">
                  <a:solidFill>
                    <a:srgbClr val="000000"/>
                  </a:solidFill>
                  <a:latin typeface="Cambria"/>
                  <a:ea typeface="Cambria"/>
                  <a:cs typeface="Cambria"/>
                  <a:sym typeface="Cambria"/>
                </a:rPr>
                <a:t>To analyze customer satisfaction (CAST) regarding the item delivery through voice-based feedback.</a:t>
              </a:r>
            </a:p>
            <a:p>
              <a:pPr algn="l" marL="434340" indent="-217170" lvl="1">
                <a:lnSpc>
                  <a:spcPts val="2879"/>
                </a:lnSpc>
              </a:pPr>
            </a:p>
          </p:txBody>
        </p:sp>
      </p:grpSp>
      <p:grpSp>
        <p:nvGrpSpPr>
          <p:cNvPr name="Group 28" id="28"/>
          <p:cNvGrpSpPr/>
          <p:nvPr/>
        </p:nvGrpSpPr>
        <p:grpSpPr>
          <a:xfrm rot="0">
            <a:off x="-1544930" y="2168763"/>
            <a:ext cx="7616772" cy="1167724"/>
            <a:chOff x="0" y="0"/>
            <a:chExt cx="10155696" cy="1556966"/>
          </a:xfrm>
        </p:grpSpPr>
        <p:sp>
          <p:nvSpPr>
            <p:cNvPr name="Freeform 29" id="29"/>
            <p:cNvSpPr/>
            <p:nvPr/>
          </p:nvSpPr>
          <p:spPr>
            <a:xfrm flipH="false" flipV="false" rot="0">
              <a:off x="25400" y="25400"/>
              <a:ext cx="10104882" cy="1506220"/>
            </a:xfrm>
            <a:custGeom>
              <a:avLst/>
              <a:gdLst/>
              <a:ahLst/>
              <a:cxnLst/>
              <a:rect r="r" b="b" t="t" l="l"/>
              <a:pathLst>
                <a:path h="1506220" w="10104882">
                  <a:moveTo>
                    <a:pt x="0" y="1506220"/>
                  </a:moveTo>
                  <a:lnTo>
                    <a:pt x="0" y="0"/>
                  </a:lnTo>
                  <a:lnTo>
                    <a:pt x="10104882" y="0"/>
                  </a:lnTo>
                  <a:lnTo>
                    <a:pt x="10104882" y="1506220"/>
                  </a:lnTo>
                  <a:close/>
                </a:path>
              </a:pathLst>
            </a:custGeom>
            <a:solidFill>
              <a:srgbClr val="FFFFFF"/>
            </a:solidFill>
          </p:spPr>
        </p:sp>
        <p:sp>
          <p:nvSpPr>
            <p:cNvPr name="Freeform 30" id="30"/>
            <p:cNvSpPr/>
            <p:nvPr/>
          </p:nvSpPr>
          <p:spPr>
            <a:xfrm flipH="false" flipV="false" rot="0">
              <a:off x="0" y="0"/>
              <a:ext cx="10155682" cy="1557020"/>
            </a:xfrm>
            <a:custGeom>
              <a:avLst/>
              <a:gdLst/>
              <a:ahLst/>
              <a:cxnLst/>
              <a:rect r="r" b="b" t="t" l="l"/>
              <a:pathLst>
                <a:path h="1557020" w="10155682">
                  <a:moveTo>
                    <a:pt x="0" y="1531620"/>
                  </a:moveTo>
                  <a:lnTo>
                    <a:pt x="0" y="25400"/>
                  </a:lnTo>
                  <a:cubicBezTo>
                    <a:pt x="0" y="11430"/>
                    <a:pt x="11430" y="0"/>
                    <a:pt x="25400" y="0"/>
                  </a:cubicBezTo>
                  <a:lnTo>
                    <a:pt x="10130282" y="0"/>
                  </a:lnTo>
                  <a:cubicBezTo>
                    <a:pt x="10144251" y="0"/>
                    <a:pt x="10155682" y="11430"/>
                    <a:pt x="10155682" y="25400"/>
                  </a:cubicBezTo>
                  <a:lnTo>
                    <a:pt x="10155682" y="1531620"/>
                  </a:lnTo>
                  <a:cubicBezTo>
                    <a:pt x="10155682" y="1545590"/>
                    <a:pt x="10144251" y="1557020"/>
                    <a:pt x="10130282" y="1557020"/>
                  </a:cubicBezTo>
                  <a:lnTo>
                    <a:pt x="25400" y="1557020"/>
                  </a:lnTo>
                  <a:cubicBezTo>
                    <a:pt x="11430" y="1557020"/>
                    <a:pt x="0" y="1545590"/>
                    <a:pt x="0" y="1531620"/>
                  </a:cubicBezTo>
                  <a:moveTo>
                    <a:pt x="50800" y="1531620"/>
                  </a:moveTo>
                  <a:lnTo>
                    <a:pt x="25400" y="1531620"/>
                  </a:lnTo>
                  <a:lnTo>
                    <a:pt x="25400" y="1506220"/>
                  </a:lnTo>
                  <a:lnTo>
                    <a:pt x="10130282" y="1506220"/>
                  </a:lnTo>
                  <a:lnTo>
                    <a:pt x="10130282" y="1531620"/>
                  </a:lnTo>
                  <a:lnTo>
                    <a:pt x="10104882" y="1531620"/>
                  </a:lnTo>
                  <a:lnTo>
                    <a:pt x="10104882" y="25400"/>
                  </a:lnTo>
                  <a:lnTo>
                    <a:pt x="10130282" y="25400"/>
                  </a:lnTo>
                  <a:lnTo>
                    <a:pt x="10130282" y="50800"/>
                  </a:lnTo>
                  <a:lnTo>
                    <a:pt x="25400" y="50800"/>
                  </a:lnTo>
                  <a:lnTo>
                    <a:pt x="25400" y="25400"/>
                  </a:lnTo>
                  <a:lnTo>
                    <a:pt x="50800" y="25400"/>
                  </a:lnTo>
                  <a:lnTo>
                    <a:pt x="50800" y="1531620"/>
                  </a:lnTo>
                  <a:close/>
                </a:path>
              </a:pathLst>
            </a:custGeom>
            <a:solidFill>
              <a:srgbClr val="022B52"/>
            </a:solidFill>
          </p:spPr>
        </p:sp>
      </p:grpSp>
      <p:grpSp>
        <p:nvGrpSpPr>
          <p:cNvPr name="Group 31" id="31"/>
          <p:cNvGrpSpPr/>
          <p:nvPr/>
        </p:nvGrpSpPr>
        <p:grpSpPr>
          <a:xfrm rot="0">
            <a:off x="806037" y="1246188"/>
            <a:ext cx="4717108" cy="3081449"/>
            <a:chOff x="0" y="0"/>
            <a:chExt cx="6289478" cy="4108599"/>
          </a:xfrm>
        </p:grpSpPr>
        <p:sp>
          <p:nvSpPr>
            <p:cNvPr name="Freeform 32" id="32"/>
            <p:cNvSpPr/>
            <p:nvPr/>
          </p:nvSpPr>
          <p:spPr>
            <a:xfrm flipH="false" flipV="false" rot="0">
              <a:off x="0" y="0"/>
              <a:ext cx="6289478" cy="4108599"/>
            </a:xfrm>
            <a:custGeom>
              <a:avLst/>
              <a:gdLst/>
              <a:ahLst/>
              <a:cxnLst/>
              <a:rect r="r" b="b" t="t" l="l"/>
              <a:pathLst>
                <a:path h="4108599" w="6289478">
                  <a:moveTo>
                    <a:pt x="0" y="0"/>
                  </a:moveTo>
                  <a:lnTo>
                    <a:pt x="6289478" y="0"/>
                  </a:lnTo>
                  <a:lnTo>
                    <a:pt x="6289478" y="4108599"/>
                  </a:lnTo>
                  <a:lnTo>
                    <a:pt x="0" y="4108599"/>
                  </a:lnTo>
                  <a:close/>
                </a:path>
              </a:pathLst>
            </a:custGeom>
            <a:solidFill>
              <a:srgbClr val="000000">
                <a:alpha val="0"/>
              </a:srgbClr>
            </a:solidFill>
          </p:spPr>
        </p:sp>
        <p:sp>
          <p:nvSpPr>
            <p:cNvPr name="TextBox 33" id="33"/>
            <p:cNvSpPr txBox="true"/>
            <p:nvPr/>
          </p:nvSpPr>
          <p:spPr>
            <a:xfrm>
              <a:off x="0" y="-9525"/>
              <a:ext cx="6289478" cy="4118124"/>
            </a:xfrm>
            <a:prstGeom prst="rect">
              <a:avLst/>
            </a:prstGeom>
          </p:spPr>
          <p:txBody>
            <a:bodyPr anchor="t" rtlCol="false" tIns="0" lIns="0" bIns="0" rIns="0"/>
            <a:lstStyle/>
            <a:p>
              <a:pPr algn="ctr">
                <a:lnSpc>
                  <a:spcPts val="5040"/>
                </a:lnSpc>
              </a:pPr>
              <a:r>
                <a:rPr lang="en-US" sz="4200" b="true">
                  <a:solidFill>
                    <a:srgbClr val="002060"/>
                  </a:solidFill>
                  <a:latin typeface="Cambria Bold"/>
                  <a:ea typeface="Cambria Bold"/>
                  <a:cs typeface="Cambria Bold"/>
                  <a:sym typeface="Cambria Bold"/>
                </a:rPr>
                <a:t>Main Objective</a:t>
              </a:r>
            </a:p>
          </p:txBody>
        </p:sp>
      </p:grpSp>
      <p:grpSp>
        <p:nvGrpSpPr>
          <p:cNvPr name="Group 34" id="34"/>
          <p:cNvGrpSpPr/>
          <p:nvPr/>
        </p:nvGrpSpPr>
        <p:grpSpPr>
          <a:xfrm rot="0">
            <a:off x="17540094" y="8937558"/>
            <a:ext cx="1020987" cy="1980251"/>
            <a:chOff x="0" y="0"/>
            <a:chExt cx="1361316" cy="2640335"/>
          </a:xfrm>
        </p:grpSpPr>
        <p:sp>
          <p:nvSpPr>
            <p:cNvPr name="Freeform 35" id="35"/>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36" id="36"/>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7</a:t>
              </a:r>
            </a:p>
          </p:txBody>
        </p:sp>
      </p:gr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826644" y="-729407"/>
            <a:ext cx="9135875" cy="4240113"/>
            <a:chOff x="0" y="0"/>
            <a:chExt cx="12181166" cy="5653484"/>
          </a:xfrm>
        </p:grpSpPr>
        <p:sp>
          <p:nvSpPr>
            <p:cNvPr name="Freeform 18" id="18"/>
            <p:cNvSpPr/>
            <p:nvPr/>
          </p:nvSpPr>
          <p:spPr>
            <a:xfrm flipH="false" flipV="false" rot="0">
              <a:off x="0" y="0"/>
              <a:ext cx="12181166" cy="5653484"/>
            </a:xfrm>
            <a:custGeom>
              <a:avLst/>
              <a:gdLst/>
              <a:ahLst/>
              <a:cxnLst/>
              <a:rect r="r" b="b" t="t" l="l"/>
              <a:pathLst>
                <a:path h="5653484" w="12181166">
                  <a:moveTo>
                    <a:pt x="0" y="0"/>
                  </a:moveTo>
                  <a:lnTo>
                    <a:pt x="12181166" y="0"/>
                  </a:lnTo>
                  <a:lnTo>
                    <a:pt x="12181166" y="5653484"/>
                  </a:lnTo>
                  <a:lnTo>
                    <a:pt x="0" y="5653484"/>
                  </a:lnTo>
                  <a:close/>
                </a:path>
              </a:pathLst>
            </a:custGeom>
            <a:solidFill>
              <a:srgbClr val="000000">
                <a:alpha val="0"/>
              </a:srgbClr>
            </a:solidFill>
          </p:spPr>
        </p:sp>
        <p:sp>
          <p:nvSpPr>
            <p:cNvPr name="TextBox 19" id="19"/>
            <p:cNvSpPr txBox="true"/>
            <p:nvPr/>
          </p:nvSpPr>
          <p:spPr>
            <a:xfrm>
              <a:off x="0" y="-9525"/>
              <a:ext cx="12181166" cy="5663009"/>
            </a:xfrm>
            <a:prstGeom prst="rect">
              <a:avLst/>
            </a:prstGeom>
          </p:spPr>
          <p:txBody>
            <a:bodyPr anchor="t" rtlCol="false" tIns="0" lIns="0" bIns="0" rIns="0"/>
            <a:lstStyle/>
            <a:p>
              <a:pPr algn="l">
                <a:lnSpc>
                  <a:spcPts val="5759"/>
                </a:lnSpc>
              </a:pPr>
              <a:r>
                <a:rPr lang="en-US" sz="4800" b="true">
                  <a:solidFill>
                    <a:srgbClr val="002060"/>
                  </a:solidFill>
                  <a:latin typeface="Cambria Bold"/>
                  <a:ea typeface="Cambria Bold"/>
                  <a:cs typeface="Cambria Bold"/>
                  <a:sym typeface="Cambria Bold"/>
                </a:rPr>
                <a:t>Python Code Data Processing</a:t>
              </a:r>
            </a:p>
            <a:p>
              <a:pPr algn="l">
                <a:lnSpc>
                  <a:spcPts val="5759"/>
                </a:lnSpc>
              </a:pPr>
            </a:p>
          </p:txBody>
        </p:sp>
      </p:grpSp>
      <p:grpSp>
        <p:nvGrpSpPr>
          <p:cNvPr name="Group 20" id="20"/>
          <p:cNvGrpSpPr/>
          <p:nvPr/>
        </p:nvGrpSpPr>
        <p:grpSpPr>
          <a:xfrm rot="0">
            <a:off x="5092810" y="9733002"/>
            <a:ext cx="12213201" cy="553998"/>
            <a:chOff x="0" y="0"/>
            <a:chExt cx="16284268" cy="738664"/>
          </a:xfrm>
        </p:grpSpPr>
        <p:sp>
          <p:nvSpPr>
            <p:cNvPr name="Freeform 21" id="21"/>
            <p:cNvSpPr/>
            <p:nvPr/>
          </p:nvSpPr>
          <p:spPr>
            <a:xfrm flipH="false" flipV="false" rot="0">
              <a:off x="0" y="0"/>
              <a:ext cx="16284268" cy="738664"/>
            </a:xfrm>
            <a:custGeom>
              <a:avLst/>
              <a:gdLst/>
              <a:ahLst/>
              <a:cxnLst/>
              <a:rect r="r" b="b" t="t" l="l"/>
              <a:pathLst>
                <a:path h="738664" w="16284268">
                  <a:moveTo>
                    <a:pt x="0" y="0"/>
                  </a:moveTo>
                  <a:lnTo>
                    <a:pt x="16284268" y="0"/>
                  </a:lnTo>
                  <a:lnTo>
                    <a:pt x="16284268" y="738664"/>
                  </a:lnTo>
                  <a:lnTo>
                    <a:pt x="0" y="738664"/>
                  </a:lnTo>
                  <a:close/>
                </a:path>
              </a:pathLst>
            </a:custGeom>
            <a:solidFill>
              <a:srgbClr val="000000">
                <a:alpha val="0"/>
              </a:srgbClr>
            </a:solidFill>
          </p:spPr>
        </p:sp>
        <p:sp>
          <p:nvSpPr>
            <p:cNvPr name="TextBox 22" id="22"/>
            <p:cNvSpPr txBox="true"/>
            <p:nvPr/>
          </p:nvSpPr>
          <p:spPr>
            <a:xfrm>
              <a:off x="0" y="-19050"/>
              <a:ext cx="16284268"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23" id="23"/>
          <p:cNvSpPr/>
          <p:nvPr/>
        </p:nvSpPr>
        <p:spPr>
          <a:xfrm flipH="false" flipV="false" rot="0">
            <a:off x="2584503" y="2558792"/>
            <a:ext cx="12282396" cy="7246614"/>
          </a:xfrm>
          <a:custGeom>
            <a:avLst/>
            <a:gdLst/>
            <a:ahLst/>
            <a:cxnLst/>
            <a:rect r="r" b="b" t="t" l="l"/>
            <a:pathLst>
              <a:path h="7246614" w="12282396">
                <a:moveTo>
                  <a:pt x="0" y="0"/>
                </a:moveTo>
                <a:lnTo>
                  <a:pt x="12282396" y="0"/>
                </a:lnTo>
                <a:lnTo>
                  <a:pt x="12282396" y="7246614"/>
                </a:lnTo>
                <a:lnTo>
                  <a:pt x="0" y="7246614"/>
                </a:lnTo>
                <a:lnTo>
                  <a:pt x="0" y="0"/>
                </a:lnTo>
                <a:close/>
              </a:path>
            </a:pathLst>
          </a:custGeom>
          <a:blipFill>
            <a:blip r:embed="rId4"/>
            <a:stretch>
              <a:fillRect l="0" t="0" r="0" b="0"/>
            </a:stretch>
          </a:blipFill>
        </p:spPr>
      </p:sp>
      <p:sp>
        <p:nvSpPr>
          <p:cNvPr name="TextBox 24" id="24"/>
          <p:cNvSpPr txBox="true"/>
          <p:nvPr/>
        </p:nvSpPr>
        <p:spPr>
          <a:xfrm rot="0">
            <a:off x="840876" y="1659688"/>
            <a:ext cx="53517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Damage Predicting Model</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3975100" y="9732434"/>
            <a:ext cx="9173632" cy="553998"/>
            <a:chOff x="0" y="0"/>
            <a:chExt cx="12231510" cy="738664"/>
          </a:xfrm>
        </p:grpSpPr>
        <p:sp>
          <p:nvSpPr>
            <p:cNvPr name="Freeform 17" id="17"/>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18" id="18"/>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19" id="19"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20" id="20"/>
          <p:cNvSpPr/>
          <p:nvPr/>
        </p:nvSpPr>
        <p:spPr>
          <a:xfrm flipH="false" flipV="false" rot="0">
            <a:off x="2672951" y="1650797"/>
            <a:ext cx="12942099" cy="7700549"/>
          </a:xfrm>
          <a:custGeom>
            <a:avLst/>
            <a:gdLst/>
            <a:ahLst/>
            <a:cxnLst/>
            <a:rect r="r" b="b" t="t" l="l"/>
            <a:pathLst>
              <a:path h="7700549" w="12942099">
                <a:moveTo>
                  <a:pt x="0" y="0"/>
                </a:moveTo>
                <a:lnTo>
                  <a:pt x="12942098" y="0"/>
                </a:lnTo>
                <a:lnTo>
                  <a:pt x="12942098" y="7700549"/>
                </a:lnTo>
                <a:lnTo>
                  <a:pt x="0" y="7700549"/>
                </a:lnTo>
                <a:lnTo>
                  <a:pt x="0" y="0"/>
                </a:lnTo>
                <a:close/>
              </a:path>
            </a:pathLst>
          </a:custGeom>
          <a:blipFill>
            <a:blip r:embed="rId4"/>
            <a:stretch>
              <a:fillRect l="0" t="0" r="0" b="0"/>
            </a:stretch>
          </a:blipFill>
        </p:spPr>
      </p:sp>
      <p:sp>
        <p:nvSpPr>
          <p:cNvPr name="TextBox 21" id="21"/>
          <p:cNvSpPr txBox="true"/>
          <p:nvPr/>
        </p:nvSpPr>
        <p:spPr>
          <a:xfrm rot="0">
            <a:off x="197370" y="698932"/>
            <a:ext cx="755546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Feedback Analysis Model</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4866198" y="9532923"/>
            <a:ext cx="12213201" cy="553998"/>
            <a:chOff x="0" y="0"/>
            <a:chExt cx="16284268" cy="738664"/>
          </a:xfrm>
        </p:grpSpPr>
        <p:sp>
          <p:nvSpPr>
            <p:cNvPr name="Freeform 18" id="18"/>
            <p:cNvSpPr/>
            <p:nvPr/>
          </p:nvSpPr>
          <p:spPr>
            <a:xfrm flipH="false" flipV="false" rot="0">
              <a:off x="0" y="0"/>
              <a:ext cx="16284268" cy="738664"/>
            </a:xfrm>
            <a:custGeom>
              <a:avLst/>
              <a:gdLst/>
              <a:ahLst/>
              <a:cxnLst/>
              <a:rect r="r" b="b" t="t" l="l"/>
              <a:pathLst>
                <a:path h="738664" w="16284268">
                  <a:moveTo>
                    <a:pt x="0" y="0"/>
                  </a:moveTo>
                  <a:lnTo>
                    <a:pt x="16284268" y="0"/>
                  </a:lnTo>
                  <a:lnTo>
                    <a:pt x="16284268" y="738664"/>
                  </a:lnTo>
                  <a:lnTo>
                    <a:pt x="0" y="738664"/>
                  </a:lnTo>
                  <a:close/>
                </a:path>
              </a:pathLst>
            </a:custGeom>
            <a:solidFill>
              <a:srgbClr val="000000">
                <a:alpha val="0"/>
              </a:srgbClr>
            </a:solidFill>
          </p:spPr>
        </p:sp>
        <p:sp>
          <p:nvSpPr>
            <p:cNvPr name="TextBox 19" id="19"/>
            <p:cNvSpPr txBox="true"/>
            <p:nvPr/>
          </p:nvSpPr>
          <p:spPr>
            <a:xfrm>
              <a:off x="0" y="-19050"/>
              <a:ext cx="16284268"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
        <p:nvSpPr>
          <p:cNvPr name="Freeform 20" id="20"/>
          <p:cNvSpPr/>
          <p:nvPr/>
        </p:nvSpPr>
        <p:spPr>
          <a:xfrm flipH="false" flipV="false" rot="0">
            <a:off x="12127284" y="1352347"/>
            <a:ext cx="3303216" cy="7340481"/>
          </a:xfrm>
          <a:custGeom>
            <a:avLst/>
            <a:gdLst/>
            <a:ahLst/>
            <a:cxnLst/>
            <a:rect r="r" b="b" t="t" l="l"/>
            <a:pathLst>
              <a:path h="7340481" w="3303216">
                <a:moveTo>
                  <a:pt x="0" y="0"/>
                </a:moveTo>
                <a:lnTo>
                  <a:pt x="3303216" y="0"/>
                </a:lnTo>
                <a:lnTo>
                  <a:pt x="3303216" y="7340481"/>
                </a:lnTo>
                <a:lnTo>
                  <a:pt x="0" y="7340481"/>
                </a:lnTo>
                <a:lnTo>
                  <a:pt x="0" y="0"/>
                </a:lnTo>
                <a:close/>
              </a:path>
            </a:pathLst>
          </a:custGeom>
          <a:blipFill>
            <a:blip r:embed="rId4"/>
            <a:stretch>
              <a:fillRect l="0" t="0" r="0" b="0"/>
            </a:stretch>
          </a:blipFill>
        </p:spPr>
      </p:sp>
      <p:sp>
        <p:nvSpPr>
          <p:cNvPr name="Freeform 21" id="21"/>
          <p:cNvSpPr/>
          <p:nvPr/>
        </p:nvSpPr>
        <p:spPr>
          <a:xfrm flipH="false" flipV="false" rot="0">
            <a:off x="8567810" y="1352347"/>
            <a:ext cx="3303216" cy="7340481"/>
          </a:xfrm>
          <a:custGeom>
            <a:avLst/>
            <a:gdLst/>
            <a:ahLst/>
            <a:cxnLst/>
            <a:rect r="r" b="b" t="t" l="l"/>
            <a:pathLst>
              <a:path h="7340481" w="3303216">
                <a:moveTo>
                  <a:pt x="0" y="0"/>
                </a:moveTo>
                <a:lnTo>
                  <a:pt x="3303216" y="0"/>
                </a:lnTo>
                <a:lnTo>
                  <a:pt x="3303216" y="7340481"/>
                </a:lnTo>
                <a:lnTo>
                  <a:pt x="0" y="7340481"/>
                </a:lnTo>
                <a:lnTo>
                  <a:pt x="0" y="0"/>
                </a:lnTo>
                <a:close/>
              </a:path>
            </a:pathLst>
          </a:custGeom>
          <a:blipFill>
            <a:blip r:embed="rId5"/>
            <a:stretch>
              <a:fillRect l="0" t="0" r="0" b="0"/>
            </a:stretch>
          </a:blipFill>
        </p:spPr>
      </p:sp>
      <p:sp>
        <p:nvSpPr>
          <p:cNvPr name="TextBox 22" id="22"/>
          <p:cNvSpPr txBox="true"/>
          <p:nvPr/>
        </p:nvSpPr>
        <p:spPr>
          <a:xfrm rot="0">
            <a:off x="173975" y="3230618"/>
            <a:ext cx="7472219" cy="2198346"/>
          </a:xfrm>
          <a:prstGeom prst="rect">
            <a:avLst/>
          </a:prstGeom>
        </p:spPr>
        <p:txBody>
          <a:bodyPr anchor="t" rtlCol="false" tIns="0" lIns="0" bIns="0" rIns="0">
            <a:spAutoFit/>
          </a:bodyPr>
          <a:lstStyle/>
          <a:p>
            <a:pPr algn="ctr">
              <a:lnSpc>
                <a:spcPts val="5881"/>
              </a:lnSpc>
            </a:pPr>
            <a:r>
              <a:rPr lang="en-US" sz="4200" b="true">
                <a:solidFill>
                  <a:srgbClr val="000000"/>
                </a:solidFill>
                <a:latin typeface="Canva Sans Bold"/>
                <a:ea typeface="Canva Sans Bold"/>
                <a:cs typeface="Canva Sans Bold"/>
                <a:sym typeface="Canva Sans Bold"/>
              </a:rPr>
              <a:t>GoSwift Package Validation Checking and Voice Feedback</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574423" y="-735579"/>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COMPONENT SPECIFIC REQUIREMENTS </a:t>
              </a:r>
            </a:p>
          </p:txBody>
        </p:sp>
      </p:grpSp>
      <p:grpSp>
        <p:nvGrpSpPr>
          <p:cNvPr name="Group 20" id="20"/>
          <p:cNvGrpSpPr/>
          <p:nvPr/>
        </p:nvGrpSpPr>
        <p:grpSpPr>
          <a:xfrm rot="0">
            <a:off x="1651488" y="2563658"/>
            <a:ext cx="6284816" cy="1386453"/>
            <a:chOff x="0" y="0"/>
            <a:chExt cx="8379754" cy="1848604"/>
          </a:xfrm>
        </p:grpSpPr>
        <p:sp>
          <p:nvSpPr>
            <p:cNvPr name="Freeform 21" id="21"/>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22" id="22"/>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grpSp>
      <p:grpSp>
        <p:nvGrpSpPr>
          <p:cNvPr name="Group 23" id="23"/>
          <p:cNvGrpSpPr/>
          <p:nvPr/>
        </p:nvGrpSpPr>
        <p:grpSpPr>
          <a:xfrm rot="0">
            <a:off x="2135331" y="1938304"/>
            <a:ext cx="5317130" cy="2637160"/>
            <a:chOff x="0" y="0"/>
            <a:chExt cx="7089506" cy="3516213"/>
          </a:xfrm>
        </p:grpSpPr>
        <p:sp>
          <p:nvSpPr>
            <p:cNvPr name="Freeform 24" id="24"/>
            <p:cNvSpPr/>
            <p:nvPr/>
          </p:nvSpPr>
          <p:spPr>
            <a:xfrm flipH="false" flipV="false" rot="0">
              <a:off x="0" y="0"/>
              <a:ext cx="7089506" cy="3516213"/>
            </a:xfrm>
            <a:custGeom>
              <a:avLst/>
              <a:gdLst/>
              <a:ahLst/>
              <a:cxnLst/>
              <a:rect r="r" b="b" t="t" l="l"/>
              <a:pathLst>
                <a:path h="3516213" w="7089506">
                  <a:moveTo>
                    <a:pt x="0" y="0"/>
                  </a:moveTo>
                  <a:lnTo>
                    <a:pt x="7089506" y="0"/>
                  </a:lnTo>
                  <a:lnTo>
                    <a:pt x="7089506" y="3516213"/>
                  </a:lnTo>
                  <a:lnTo>
                    <a:pt x="0" y="3516213"/>
                  </a:lnTo>
                  <a:close/>
                </a:path>
              </a:pathLst>
            </a:custGeom>
            <a:solidFill>
              <a:srgbClr val="000000">
                <a:alpha val="0"/>
              </a:srgbClr>
            </a:solidFill>
          </p:spPr>
        </p:sp>
        <p:sp>
          <p:nvSpPr>
            <p:cNvPr name="TextBox 25" id="25"/>
            <p:cNvSpPr txBox="true"/>
            <p:nvPr/>
          </p:nvSpPr>
          <p:spPr>
            <a:xfrm>
              <a:off x="0" y="-19050"/>
              <a:ext cx="7089506" cy="3535263"/>
            </a:xfrm>
            <a:prstGeom prst="rect">
              <a:avLst/>
            </a:prstGeom>
          </p:spPr>
          <p:txBody>
            <a:bodyPr anchor="t" rtlCol="false" tIns="0" lIns="0" bIns="0" rIns="0"/>
            <a:lstStyle/>
            <a:p>
              <a:pPr algn="l">
                <a:lnSpc>
                  <a:spcPts val="4320"/>
                </a:lnSpc>
              </a:pPr>
              <a:r>
                <a:rPr lang="en-US" sz="3600">
                  <a:solidFill>
                    <a:srgbClr val="FFFFFF"/>
                  </a:solidFill>
                  <a:latin typeface="Cambria"/>
                  <a:ea typeface="Cambria"/>
                  <a:cs typeface="Cambria"/>
                  <a:sym typeface="Cambria"/>
                </a:rPr>
                <a:t>Functional Requirements</a:t>
              </a:r>
            </a:p>
          </p:txBody>
        </p:sp>
      </p:grpSp>
      <p:grpSp>
        <p:nvGrpSpPr>
          <p:cNvPr name="Group 26" id="26"/>
          <p:cNvGrpSpPr/>
          <p:nvPr/>
        </p:nvGrpSpPr>
        <p:grpSpPr>
          <a:xfrm rot="0">
            <a:off x="1448818" y="3950110"/>
            <a:ext cx="6764529" cy="5096515"/>
            <a:chOff x="0" y="0"/>
            <a:chExt cx="9019372" cy="6795353"/>
          </a:xfrm>
        </p:grpSpPr>
        <p:sp>
          <p:nvSpPr>
            <p:cNvPr name="Freeform 27" id="27"/>
            <p:cNvSpPr/>
            <p:nvPr/>
          </p:nvSpPr>
          <p:spPr>
            <a:xfrm flipH="false" flipV="false" rot="0">
              <a:off x="0" y="0"/>
              <a:ext cx="9019372" cy="6795353"/>
            </a:xfrm>
            <a:custGeom>
              <a:avLst/>
              <a:gdLst/>
              <a:ahLst/>
              <a:cxnLst/>
              <a:rect r="r" b="b" t="t" l="l"/>
              <a:pathLst>
                <a:path h="6795353" w="9019372">
                  <a:moveTo>
                    <a:pt x="0" y="0"/>
                  </a:moveTo>
                  <a:lnTo>
                    <a:pt x="9019372" y="0"/>
                  </a:lnTo>
                  <a:lnTo>
                    <a:pt x="9019372" y="6795353"/>
                  </a:lnTo>
                  <a:lnTo>
                    <a:pt x="0" y="6795353"/>
                  </a:lnTo>
                  <a:close/>
                </a:path>
              </a:pathLst>
            </a:custGeom>
            <a:solidFill>
              <a:srgbClr val="000000">
                <a:alpha val="0"/>
              </a:srgbClr>
            </a:solidFill>
          </p:spPr>
        </p:sp>
        <p:sp>
          <p:nvSpPr>
            <p:cNvPr name="TextBox 28" id="28"/>
            <p:cNvSpPr txBox="true"/>
            <p:nvPr/>
          </p:nvSpPr>
          <p:spPr>
            <a:xfrm>
              <a:off x="0" y="-219075"/>
              <a:ext cx="9019372" cy="7014428"/>
            </a:xfrm>
            <a:prstGeom prst="rect">
              <a:avLst/>
            </a:prstGeom>
          </p:spPr>
          <p:txBody>
            <a:bodyPr anchor="t" rtlCol="false" tIns="0" lIns="0" bIns="0" rIns="0"/>
            <a:lstStyle/>
            <a:p>
              <a:pPr algn="l" marL="651510" indent="-325755" lvl="1">
                <a:lnSpc>
                  <a:spcPts val="6480"/>
                </a:lnSpc>
                <a:buFont typeface="Arial"/>
                <a:buChar char="•"/>
              </a:pPr>
              <a:r>
                <a:rPr lang="en-US" sz="3600">
                  <a:solidFill>
                    <a:srgbClr val="000000"/>
                  </a:solidFill>
                  <a:latin typeface="Cambria"/>
                  <a:ea typeface="Cambria"/>
                  <a:cs typeface="Cambria"/>
                  <a:sym typeface="Cambria"/>
                </a:rPr>
                <a:t>Feedback Classification</a:t>
              </a:r>
            </a:p>
            <a:p>
              <a:pPr algn="l" marL="651510" indent="-325755" lvl="1">
                <a:lnSpc>
                  <a:spcPts val="6480"/>
                </a:lnSpc>
                <a:buFont typeface="Arial"/>
                <a:buChar char="•"/>
              </a:pPr>
              <a:r>
                <a:rPr lang="en-US" sz="3600">
                  <a:solidFill>
                    <a:srgbClr val="000000"/>
                  </a:solidFill>
                  <a:latin typeface="Cambria"/>
                  <a:ea typeface="Cambria"/>
                  <a:cs typeface="Cambria"/>
                  <a:sym typeface="Cambria"/>
                </a:rPr>
                <a:t>Object Detection</a:t>
              </a:r>
            </a:p>
            <a:p>
              <a:pPr algn="l" marL="651510" indent="-325755" lvl="1">
                <a:lnSpc>
                  <a:spcPts val="6480"/>
                </a:lnSpc>
                <a:buFont typeface="Arial"/>
                <a:buChar char="•"/>
              </a:pPr>
              <a:r>
                <a:rPr lang="en-US" sz="3600">
                  <a:solidFill>
                    <a:srgbClr val="000000"/>
                  </a:solidFill>
                  <a:latin typeface="Cambria"/>
                  <a:ea typeface="Cambria"/>
                  <a:cs typeface="Cambria"/>
                  <a:sym typeface="Cambria"/>
                </a:rPr>
                <a:t>Enhanced Data Filtering</a:t>
              </a:r>
            </a:p>
            <a:p>
              <a:pPr algn="l" marL="651510" indent="-325755" lvl="1">
                <a:lnSpc>
                  <a:spcPts val="6480"/>
                </a:lnSpc>
                <a:buFont typeface="Arial"/>
                <a:buChar char="•"/>
              </a:pPr>
              <a:r>
                <a:rPr lang="en-US" sz="3600">
                  <a:solidFill>
                    <a:srgbClr val="000000"/>
                  </a:solidFill>
                  <a:latin typeface="Cambria"/>
                  <a:ea typeface="Cambria"/>
                  <a:cs typeface="Cambria"/>
                  <a:sym typeface="Cambria"/>
                </a:rPr>
                <a:t>Accuracy and Validation</a:t>
              </a:r>
            </a:p>
          </p:txBody>
        </p:sp>
      </p:grpSp>
      <p:grpSp>
        <p:nvGrpSpPr>
          <p:cNvPr name="Group 29" id="29"/>
          <p:cNvGrpSpPr/>
          <p:nvPr/>
        </p:nvGrpSpPr>
        <p:grpSpPr>
          <a:xfrm rot="0">
            <a:off x="3975100" y="9732434"/>
            <a:ext cx="9173632" cy="553998"/>
            <a:chOff x="0" y="0"/>
            <a:chExt cx="12231510" cy="738664"/>
          </a:xfrm>
        </p:grpSpPr>
        <p:sp>
          <p:nvSpPr>
            <p:cNvPr name="Freeform 30" id="30"/>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31" id="31"/>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32" id="32"/>
          <p:cNvGrpSpPr/>
          <p:nvPr/>
        </p:nvGrpSpPr>
        <p:grpSpPr>
          <a:xfrm rot="0">
            <a:off x="9945784" y="2563658"/>
            <a:ext cx="6284816" cy="1386453"/>
            <a:chOff x="0" y="0"/>
            <a:chExt cx="8379754" cy="1848604"/>
          </a:xfrm>
        </p:grpSpPr>
        <p:sp>
          <p:nvSpPr>
            <p:cNvPr name="Freeform 33" id="33"/>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34" id="34"/>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grpSp>
      <p:grpSp>
        <p:nvGrpSpPr>
          <p:cNvPr name="Group 35" id="35"/>
          <p:cNvGrpSpPr/>
          <p:nvPr/>
        </p:nvGrpSpPr>
        <p:grpSpPr>
          <a:xfrm rot="0">
            <a:off x="10234674" y="1822099"/>
            <a:ext cx="6134113" cy="3469463"/>
            <a:chOff x="0" y="0"/>
            <a:chExt cx="7496644" cy="4240113"/>
          </a:xfrm>
        </p:grpSpPr>
        <p:sp>
          <p:nvSpPr>
            <p:cNvPr name="Freeform 36" id="36"/>
            <p:cNvSpPr/>
            <p:nvPr/>
          </p:nvSpPr>
          <p:spPr>
            <a:xfrm flipH="false" flipV="false" rot="0">
              <a:off x="0" y="0"/>
              <a:ext cx="7496645" cy="4240113"/>
            </a:xfrm>
            <a:custGeom>
              <a:avLst/>
              <a:gdLst/>
              <a:ahLst/>
              <a:cxnLst/>
              <a:rect r="r" b="b" t="t" l="l"/>
              <a:pathLst>
                <a:path h="4240113" w="7496645">
                  <a:moveTo>
                    <a:pt x="0" y="0"/>
                  </a:moveTo>
                  <a:lnTo>
                    <a:pt x="7496645" y="0"/>
                  </a:lnTo>
                  <a:lnTo>
                    <a:pt x="7496645" y="4240113"/>
                  </a:lnTo>
                  <a:lnTo>
                    <a:pt x="0" y="4240113"/>
                  </a:lnTo>
                  <a:close/>
                </a:path>
              </a:pathLst>
            </a:custGeom>
            <a:solidFill>
              <a:srgbClr val="000000">
                <a:alpha val="0"/>
              </a:srgbClr>
            </a:solidFill>
          </p:spPr>
        </p:sp>
        <p:sp>
          <p:nvSpPr>
            <p:cNvPr name="TextBox 37" id="37"/>
            <p:cNvSpPr txBox="true"/>
            <p:nvPr/>
          </p:nvSpPr>
          <p:spPr>
            <a:xfrm>
              <a:off x="0" y="-19050"/>
              <a:ext cx="7496644" cy="4259163"/>
            </a:xfrm>
            <a:prstGeom prst="rect">
              <a:avLst/>
            </a:prstGeom>
          </p:spPr>
          <p:txBody>
            <a:bodyPr anchor="t" rtlCol="false" tIns="0" lIns="0" bIns="0" rIns="0"/>
            <a:lstStyle/>
            <a:p>
              <a:pPr algn="l">
                <a:lnSpc>
                  <a:spcPts val="4320"/>
                </a:lnSpc>
              </a:pPr>
              <a:r>
                <a:rPr lang="en-US" sz="3600">
                  <a:solidFill>
                    <a:srgbClr val="FFFFFF"/>
                  </a:solidFill>
                  <a:latin typeface="Cambria"/>
                  <a:ea typeface="Cambria"/>
                  <a:cs typeface="Cambria"/>
                  <a:sym typeface="Cambria"/>
                </a:rPr>
                <a:t>Non</a:t>
              </a:r>
              <a:r>
                <a:rPr lang="en-US" sz="3600">
                  <a:solidFill>
                    <a:srgbClr val="FFFFFF"/>
                  </a:solidFill>
                  <a:latin typeface="Cambria"/>
                  <a:ea typeface="Cambria"/>
                  <a:cs typeface="Cambria"/>
                  <a:sym typeface="Cambria"/>
                </a:rPr>
                <a:t>Functional Requirements</a:t>
              </a:r>
            </a:p>
          </p:txBody>
        </p:sp>
      </p:grpSp>
      <p:grpSp>
        <p:nvGrpSpPr>
          <p:cNvPr name="Group 38" id="38"/>
          <p:cNvGrpSpPr/>
          <p:nvPr/>
        </p:nvGrpSpPr>
        <p:grpSpPr>
          <a:xfrm rot="0">
            <a:off x="10631374" y="3950110"/>
            <a:ext cx="6764529" cy="5096515"/>
            <a:chOff x="0" y="0"/>
            <a:chExt cx="9019372" cy="6795353"/>
          </a:xfrm>
        </p:grpSpPr>
        <p:sp>
          <p:nvSpPr>
            <p:cNvPr name="Freeform 39" id="39"/>
            <p:cNvSpPr/>
            <p:nvPr/>
          </p:nvSpPr>
          <p:spPr>
            <a:xfrm flipH="false" flipV="false" rot="0">
              <a:off x="0" y="0"/>
              <a:ext cx="9019372" cy="6795353"/>
            </a:xfrm>
            <a:custGeom>
              <a:avLst/>
              <a:gdLst/>
              <a:ahLst/>
              <a:cxnLst/>
              <a:rect r="r" b="b" t="t" l="l"/>
              <a:pathLst>
                <a:path h="6795353" w="9019372">
                  <a:moveTo>
                    <a:pt x="0" y="0"/>
                  </a:moveTo>
                  <a:lnTo>
                    <a:pt x="9019372" y="0"/>
                  </a:lnTo>
                  <a:lnTo>
                    <a:pt x="9019372" y="6795353"/>
                  </a:lnTo>
                  <a:lnTo>
                    <a:pt x="0" y="6795353"/>
                  </a:lnTo>
                  <a:close/>
                </a:path>
              </a:pathLst>
            </a:custGeom>
            <a:solidFill>
              <a:srgbClr val="000000">
                <a:alpha val="0"/>
              </a:srgbClr>
            </a:solidFill>
          </p:spPr>
        </p:sp>
        <p:sp>
          <p:nvSpPr>
            <p:cNvPr name="TextBox 40" id="40"/>
            <p:cNvSpPr txBox="true"/>
            <p:nvPr/>
          </p:nvSpPr>
          <p:spPr>
            <a:xfrm>
              <a:off x="0" y="-219075"/>
              <a:ext cx="9019372" cy="7014428"/>
            </a:xfrm>
            <a:prstGeom prst="rect">
              <a:avLst/>
            </a:prstGeom>
          </p:spPr>
          <p:txBody>
            <a:bodyPr anchor="t" rtlCol="false" tIns="0" lIns="0" bIns="0" rIns="0"/>
            <a:lstStyle/>
            <a:p>
              <a:pPr algn="l" marL="651510" indent="-325755" lvl="1">
                <a:lnSpc>
                  <a:spcPts val="6480"/>
                </a:lnSpc>
                <a:buFont typeface="Arial"/>
                <a:buChar char="•"/>
              </a:pPr>
              <a:r>
                <a:rPr lang="en-US" sz="3600">
                  <a:solidFill>
                    <a:srgbClr val="000000"/>
                  </a:solidFill>
                  <a:latin typeface="Cambria"/>
                  <a:ea typeface="Cambria"/>
                  <a:cs typeface="Cambria"/>
                  <a:sym typeface="Cambria"/>
                </a:rPr>
                <a:t>Speed</a:t>
              </a:r>
            </a:p>
            <a:p>
              <a:pPr algn="l" marL="651510" indent="-325755" lvl="1">
                <a:lnSpc>
                  <a:spcPts val="6480"/>
                </a:lnSpc>
                <a:buFont typeface="Arial"/>
                <a:buChar char="•"/>
              </a:pPr>
              <a:r>
                <a:rPr lang="en-US" sz="3600">
                  <a:solidFill>
                    <a:srgbClr val="000000"/>
                  </a:solidFill>
                  <a:latin typeface="Cambria"/>
                  <a:ea typeface="Cambria"/>
                  <a:cs typeface="Cambria"/>
                  <a:sym typeface="Cambria"/>
                </a:rPr>
                <a:t>Reliability</a:t>
              </a:r>
            </a:p>
            <a:p>
              <a:pPr algn="l" marL="651510" indent="-325755" lvl="1">
                <a:lnSpc>
                  <a:spcPts val="6480"/>
                </a:lnSpc>
                <a:buFont typeface="Arial"/>
                <a:buChar char="•"/>
              </a:pPr>
              <a:r>
                <a:rPr lang="en-US" sz="3600">
                  <a:solidFill>
                    <a:srgbClr val="000000"/>
                  </a:solidFill>
                  <a:latin typeface="Cambria"/>
                  <a:ea typeface="Cambria"/>
                  <a:cs typeface="Cambria"/>
                  <a:sym typeface="Cambria"/>
                </a:rPr>
                <a:t>Validation</a:t>
              </a:r>
            </a:p>
            <a:p>
              <a:pPr algn="l" marL="651510" indent="-325755" lvl="1">
                <a:lnSpc>
                  <a:spcPts val="6480"/>
                </a:lnSpc>
                <a:buFont typeface="Arial"/>
                <a:buChar char="•"/>
              </a:pPr>
              <a:r>
                <a:rPr lang="en-US" sz="3600">
                  <a:solidFill>
                    <a:srgbClr val="000000"/>
                  </a:solidFill>
                  <a:latin typeface="Cambria"/>
                  <a:ea typeface="Cambria"/>
                  <a:cs typeface="Cambria"/>
                  <a:sym typeface="Cambria"/>
                </a:rPr>
                <a:t>Accuracy </a:t>
              </a:r>
            </a:p>
          </p:txBody>
        </p:sp>
      </p:gr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715499" y="-1038924"/>
            <a:ext cx="8098837" cy="4964013"/>
            <a:chOff x="0" y="0"/>
            <a:chExt cx="10798450" cy="6618684"/>
          </a:xfrm>
        </p:grpSpPr>
        <p:sp>
          <p:nvSpPr>
            <p:cNvPr name="Freeform 18" id="18"/>
            <p:cNvSpPr/>
            <p:nvPr/>
          </p:nvSpPr>
          <p:spPr>
            <a:xfrm flipH="false" flipV="false" rot="0">
              <a:off x="0" y="0"/>
              <a:ext cx="10798450" cy="6618684"/>
            </a:xfrm>
            <a:custGeom>
              <a:avLst/>
              <a:gdLst/>
              <a:ahLst/>
              <a:cxnLst/>
              <a:rect r="r" b="b" t="t" l="l"/>
              <a:pathLst>
                <a:path h="6618684" w="10798450">
                  <a:moveTo>
                    <a:pt x="0" y="0"/>
                  </a:moveTo>
                  <a:lnTo>
                    <a:pt x="10798450" y="0"/>
                  </a:lnTo>
                  <a:lnTo>
                    <a:pt x="10798450" y="6618684"/>
                  </a:lnTo>
                  <a:lnTo>
                    <a:pt x="0" y="6618684"/>
                  </a:lnTo>
                  <a:close/>
                </a:path>
              </a:pathLst>
            </a:custGeom>
            <a:solidFill>
              <a:srgbClr val="000000">
                <a:alpha val="0"/>
              </a:srgbClr>
            </a:solidFill>
          </p:spPr>
        </p:sp>
        <p:sp>
          <p:nvSpPr>
            <p:cNvPr name="TextBox 19" id="19"/>
            <p:cNvSpPr txBox="true"/>
            <p:nvPr/>
          </p:nvSpPr>
          <p:spPr>
            <a:xfrm>
              <a:off x="0" y="-9525"/>
              <a:ext cx="10798450" cy="66282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WORK BREAKDOWN CHART </a:t>
              </a:r>
            </a:p>
          </p:txBody>
        </p:sp>
      </p:grpSp>
      <p:sp>
        <p:nvSpPr>
          <p:cNvPr name="Freeform 20" id="20" descr="A diagram of a web application  Description automatically generated"/>
          <p:cNvSpPr/>
          <p:nvPr/>
        </p:nvSpPr>
        <p:spPr>
          <a:xfrm flipH="false" flipV="false" rot="0">
            <a:off x="1974197" y="1787198"/>
            <a:ext cx="14339607" cy="6695794"/>
          </a:xfrm>
          <a:custGeom>
            <a:avLst/>
            <a:gdLst/>
            <a:ahLst/>
            <a:cxnLst/>
            <a:rect r="r" b="b" t="t" l="l"/>
            <a:pathLst>
              <a:path h="6695794" w="14339607">
                <a:moveTo>
                  <a:pt x="0" y="0"/>
                </a:moveTo>
                <a:lnTo>
                  <a:pt x="14339607" y="0"/>
                </a:lnTo>
                <a:lnTo>
                  <a:pt x="14339607" y="6695794"/>
                </a:lnTo>
                <a:lnTo>
                  <a:pt x="0" y="6695794"/>
                </a:lnTo>
                <a:lnTo>
                  <a:pt x="0" y="0"/>
                </a:lnTo>
                <a:close/>
              </a:path>
            </a:pathLst>
          </a:custGeom>
          <a:blipFill>
            <a:blip r:embed="rId4"/>
            <a:stretch>
              <a:fillRect l="-7" t="0" r="-7" b="0"/>
            </a:stretch>
          </a:blipFill>
        </p:spPr>
      </p:sp>
      <p:grpSp>
        <p:nvGrpSpPr>
          <p:cNvPr name="Group 21" id="21"/>
          <p:cNvGrpSpPr/>
          <p:nvPr/>
        </p:nvGrpSpPr>
        <p:grpSpPr>
          <a:xfrm rot="0">
            <a:off x="3975100" y="9732434"/>
            <a:ext cx="9173632" cy="553998"/>
            <a:chOff x="0" y="0"/>
            <a:chExt cx="12231510" cy="738664"/>
          </a:xfrm>
        </p:grpSpPr>
        <p:sp>
          <p:nvSpPr>
            <p:cNvPr name="Freeform 22" id="22"/>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3" id="23"/>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3474829" y="-1061817"/>
            <a:ext cx="11853333" cy="3516213"/>
            <a:chOff x="0" y="0"/>
            <a:chExt cx="15804444" cy="4688284"/>
          </a:xfrm>
        </p:grpSpPr>
        <p:sp>
          <p:nvSpPr>
            <p:cNvPr name="Freeform 18" id="18"/>
            <p:cNvSpPr/>
            <p:nvPr/>
          </p:nvSpPr>
          <p:spPr>
            <a:xfrm flipH="false" flipV="false" rot="0">
              <a:off x="0" y="0"/>
              <a:ext cx="15804445" cy="4688284"/>
            </a:xfrm>
            <a:custGeom>
              <a:avLst/>
              <a:gdLst/>
              <a:ahLst/>
              <a:cxnLst/>
              <a:rect r="r" b="b" t="t" l="l"/>
              <a:pathLst>
                <a:path h="4688284" w="15804445">
                  <a:moveTo>
                    <a:pt x="0" y="0"/>
                  </a:moveTo>
                  <a:lnTo>
                    <a:pt x="15804445" y="0"/>
                  </a:lnTo>
                  <a:lnTo>
                    <a:pt x="15804445" y="4688284"/>
                  </a:lnTo>
                  <a:lnTo>
                    <a:pt x="0" y="4688284"/>
                  </a:lnTo>
                  <a:close/>
                </a:path>
              </a:pathLst>
            </a:custGeom>
            <a:solidFill>
              <a:srgbClr val="000000">
                <a:alpha val="0"/>
              </a:srgbClr>
            </a:solidFill>
          </p:spPr>
        </p:sp>
        <p:sp>
          <p:nvSpPr>
            <p:cNvPr name="TextBox 19" id="19"/>
            <p:cNvSpPr txBox="true"/>
            <p:nvPr/>
          </p:nvSpPr>
          <p:spPr>
            <a:xfrm>
              <a:off x="0" y="-9525"/>
              <a:ext cx="15804444" cy="4697809"/>
            </a:xfrm>
            <a:prstGeom prst="rect">
              <a:avLst/>
            </a:prstGeom>
          </p:spPr>
          <p:txBody>
            <a:bodyPr anchor="t" rtlCol="false" tIns="0" lIns="0" bIns="0" rIns="0"/>
            <a:lstStyle/>
            <a:p>
              <a:pPr algn="ctr">
                <a:lnSpc>
                  <a:spcPts val="5759"/>
                </a:lnSpc>
              </a:pPr>
              <a:r>
                <a:rPr lang="en-US" b="true" sz="4800">
                  <a:solidFill>
                    <a:srgbClr val="002060"/>
                  </a:solidFill>
                  <a:latin typeface="Cambria Bold"/>
                  <a:ea typeface="Cambria Bold"/>
                  <a:cs typeface="Cambria Bold"/>
                  <a:sym typeface="Cambria Bold"/>
                </a:rPr>
                <a:t>REFERENCES</a:t>
              </a:r>
            </a:p>
          </p:txBody>
        </p:sp>
      </p:grpSp>
      <p:grpSp>
        <p:nvGrpSpPr>
          <p:cNvPr name="Group 20" id="20"/>
          <p:cNvGrpSpPr/>
          <p:nvPr/>
        </p:nvGrpSpPr>
        <p:grpSpPr>
          <a:xfrm rot="0">
            <a:off x="3975100" y="9732434"/>
            <a:ext cx="9173632" cy="553998"/>
            <a:chOff x="0" y="0"/>
            <a:chExt cx="12231510" cy="738664"/>
          </a:xfrm>
        </p:grpSpPr>
        <p:sp>
          <p:nvSpPr>
            <p:cNvPr name="Freeform 21" id="21"/>
            <p:cNvSpPr/>
            <p:nvPr/>
          </p:nvSpPr>
          <p:spPr>
            <a:xfrm flipH="false" flipV="false" rot="0">
              <a:off x="0" y="0"/>
              <a:ext cx="12231510" cy="738664"/>
            </a:xfrm>
            <a:custGeom>
              <a:avLst/>
              <a:gdLst/>
              <a:ahLst/>
              <a:cxnLst/>
              <a:rect r="r" b="b" t="t" l="l"/>
              <a:pathLst>
                <a:path h="738664" w="12231510">
                  <a:moveTo>
                    <a:pt x="0" y="0"/>
                  </a:moveTo>
                  <a:lnTo>
                    <a:pt x="12231510" y="0"/>
                  </a:lnTo>
                  <a:lnTo>
                    <a:pt x="12231510" y="738664"/>
                  </a:lnTo>
                  <a:lnTo>
                    <a:pt x="0" y="738664"/>
                  </a:lnTo>
                  <a:close/>
                </a:path>
              </a:pathLst>
            </a:custGeom>
            <a:solidFill>
              <a:srgbClr val="000000">
                <a:alpha val="0"/>
              </a:srgbClr>
            </a:solidFill>
          </p:spPr>
        </p:sp>
        <p:sp>
          <p:nvSpPr>
            <p:cNvPr name="TextBox 22" id="22"/>
            <p:cNvSpPr txBox="true"/>
            <p:nvPr/>
          </p:nvSpPr>
          <p:spPr>
            <a:xfrm>
              <a:off x="0" y="-19050"/>
              <a:ext cx="12231510" cy="757714"/>
            </a:xfrm>
            <a:prstGeom prst="rect">
              <a:avLst/>
            </a:prstGeom>
          </p:spPr>
          <p:txBody>
            <a:bodyPr anchor="t" rtlCol="false" tIns="0" lIns="0" bIns="0" rIns="0"/>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grpSp>
      <p:grpSp>
        <p:nvGrpSpPr>
          <p:cNvPr name="Group 23" id="23"/>
          <p:cNvGrpSpPr/>
          <p:nvPr/>
        </p:nvGrpSpPr>
        <p:grpSpPr>
          <a:xfrm rot="0">
            <a:off x="629834" y="696290"/>
            <a:ext cx="15864165" cy="8533451"/>
            <a:chOff x="0" y="0"/>
            <a:chExt cx="21152220" cy="11377935"/>
          </a:xfrm>
        </p:grpSpPr>
        <p:sp>
          <p:nvSpPr>
            <p:cNvPr name="Freeform 24" id="24"/>
            <p:cNvSpPr/>
            <p:nvPr/>
          </p:nvSpPr>
          <p:spPr>
            <a:xfrm flipH="false" flipV="false" rot="0">
              <a:off x="0" y="0"/>
              <a:ext cx="21152221" cy="11377935"/>
            </a:xfrm>
            <a:custGeom>
              <a:avLst/>
              <a:gdLst/>
              <a:ahLst/>
              <a:cxnLst/>
              <a:rect r="r" b="b" t="t" l="l"/>
              <a:pathLst>
                <a:path h="11377935" w="21152221">
                  <a:moveTo>
                    <a:pt x="0" y="0"/>
                  </a:moveTo>
                  <a:lnTo>
                    <a:pt x="21152221" y="0"/>
                  </a:lnTo>
                  <a:lnTo>
                    <a:pt x="21152221" y="11377935"/>
                  </a:lnTo>
                  <a:lnTo>
                    <a:pt x="0" y="11377935"/>
                  </a:lnTo>
                  <a:close/>
                </a:path>
              </a:pathLst>
            </a:custGeom>
            <a:solidFill>
              <a:srgbClr val="000000">
                <a:alpha val="0"/>
              </a:srgbClr>
            </a:solidFill>
          </p:spPr>
        </p:sp>
        <p:sp>
          <p:nvSpPr>
            <p:cNvPr name="TextBox 25" id="25"/>
            <p:cNvSpPr txBox="true"/>
            <p:nvPr/>
          </p:nvSpPr>
          <p:spPr>
            <a:xfrm>
              <a:off x="0" y="-19050"/>
              <a:ext cx="21152220" cy="11396985"/>
            </a:xfrm>
            <a:prstGeom prst="rect">
              <a:avLst/>
            </a:prstGeom>
          </p:spPr>
          <p:txBody>
            <a:bodyPr anchor="t" rtlCol="false" tIns="0" lIns="0" bIns="0" rIns="0"/>
            <a:lstStyle/>
            <a:p>
              <a:pPr algn="l">
                <a:lnSpc>
                  <a:spcPts val="3240"/>
                </a:lnSpc>
              </a:pPr>
              <a:r>
                <a:rPr lang="en-US" sz="2700">
                  <a:solidFill>
                    <a:srgbClr val="000000"/>
                  </a:solidFill>
                  <a:latin typeface="Cambria"/>
                  <a:ea typeface="Cambria"/>
                  <a:cs typeface="Cambria"/>
                  <a:sym typeface="Cambria"/>
                </a:rPr>
                <a:t>[1] I. Davydov, "Development of an Intelligent System for Automatic Generation of Individual Study Plans," [Online]. Accessed: Aug. 4, 2024.</a:t>
              </a:r>
            </a:p>
            <a:p>
              <a:pPr algn="l">
                <a:lnSpc>
                  <a:spcPts val="3240"/>
                </a:lnSpc>
              </a:pPr>
            </a:p>
            <a:p>
              <a:pPr algn="l">
                <a:lnSpc>
                  <a:spcPts val="3240"/>
                </a:lnSpc>
              </a:pPr>
              <a:r>
                <a:rPr lang="en-US" sz="2700">
                  <a:solidFill>
                    <a:srgbClr val="000000"/>
                  </a:solidFill>
                  <a:latin typeface="Cambria"/>
                  <a:ea typeface="Cambria"/>
                  <a:cs typeface="Cambria"/>
                  <a:sym typeface="Cambria"/>
                </a:rPr>
                <a:t>[2] M. Gupta, S. Garg, and P. K. Singh, "A Comprehensive Survey on Machine Learning and Deep Learning Based Methods for Automatic Information Extraction from Resumes," </a:t>
              </a:r>
              <a:r>
                <a:rPr lang="en-US" sz="2700" i="true">
                  <a:solidFill>
                    <a:srgbClr val="000000"/>
                  </a:solidFill>
                  <a:latin typeface="Cambria Italics"/>
                  <a:ea typeface="Cambria Italics"/>
                  <a:cs typeface="Cambria Italics"/>
                  <a:sym typeface="Cambria Italics"/>
                </a:rPr>
                <a:t>IEEE Access</a:t>
              </a:r>
              <a:r>
                <a:rPr lang="en-US" sz="2700">
                  <a:solidFill>
                    <a:srgbClr val="000000"/>
                  </a:solidFill>
                  <a:latin typeface="Cambria"/>
                  <a:ea typeface="Cambria"/>
                  <a:cs typeface="Cambria"/>
                  <a:sym typeface="Cambria"/>
                </a:rPr>
                <a:t>, vol. 9, pp. 84119-84136, 2021, doi: 10.1109/ACCESS.2021.3087913.</a:t>
              </a:r>
            </a:p>
            <a:p>
              <a:pPr algn="l">
                <a:lnSpc>
                  <a:spcPts val="3240"/>
                </a:lnSpc>
              </a:pPr>
            </a:p>
            <a:p>
              <a:pPr algn="l">
                <a:lnSpc>
                  <a:spcPts val="3240"/>
                </a:lnSpc>
              </a:pPr>
              <a:r>
                <a:rPr lang="en-US" sz="2700">
                  <a:solidFill>
                    <a:srgbClr val="000000"/>
                  </a:solidFill>
                  <a:latin typeface="Cambria"/>
                  <a:ea typeface="Cambria"/>
                  <a:cs typeface="Cambria"/>
                  <a:sym typeface="Cambria"/>
                </a:rPr>
                <a:t>[3] A. Kumar, R. Pandey, and A. Tripathi, "Efficient Techniques for Extracting Information from Unstructured Resumes," in </a:t>
              </a:r>
              <a:r>
                <a:rPr lang="en-US" sz="2700" i="true">
                  <a:solidFill>
                    <a:srgbClr val="000000"/>
                  </a:solidFill>
                  <a:latin typeface="Cambria Italics"/>
                  <a:ea typeface="Cambria Italics"/>
                  <a:cs typeface="Cambria Italics"/>
                  <a:sym typeface="Cambria Italics"/>
                </a:rPr>
                <a:t>Proceedings of the International Conference on Computing, Communication, and Intelligent Systems (ICCCIS)</a:t>
              </a:r>
              <a:r>
                <a:rPr lang="en-US" sz="2700">
                  <a:solidFill>
                    <a:srgbClr val="000000"/>
                  </a:solidFill>
                  <a:latin typeface="Cambria"/>
                  <a:ea typeface="Cambria"/>
                  <a:cs typeface="Cambria"/>
                  <a:sym typeface="Cambria"/>
                </a:rPr>
                <a:t>, Springer, Singapore, 2021, pp. 581-593, doi: 10.1007/978-981-16-2126-0_54.</a:t>
              </a:r>
            </a:p>
            <a:p>
              <a:pPr algn="l">
                <a:lnSpc>
                  <a:spcPts val="3240"/>
                </a:lnSpc>
              </a:pPr>
            </a:p>
            <a:p>
              <a:pPr algn="l">
                <a:lnSpc>
                  <a:spcPts val="3240"/>
                </a:lnSpc>
              </a:pPr>
              <a:r>
                <a:rPr lang="en-US" sz="2700">
                  <a:solidFill>
                    <a:srgbClr val="000000"/>
                  </a:solidFill>
                  <a:latin typeface="Cambria"/>
                  <a:ea typeface="Cambria"/>
                  <a:cs typeface="Cambria"/>
                  <a:sym typeface="Cambria"/>
                </a:rPr>
                <a:t>[4] M. B. Raut, N. S. Marathe, and S. S. Mantha, "Resume Information Extraction and Matching with Job Descriptions Using Machine Learning Techniques," </a:t>
              </a:r>
              <a:r>
                <a:rPr lang="en-US" sz="2700" i="true">
                  <a:solidFill>
                    <a:srgbClr val="000000"/>
                  </a:solidFill>
                  <a:latin typeface="Cambria Italics"/>
                  <a:ea typeface="Cambria Italics"/>
                  <a:cs typeface="Cambria Italics"/>
                  <a:sym typeface="Cambria Italics"/>
                </a:rPr>
                <a:t>International Journal of Information Technology and Computer Science (IJITCS)</a:t>
              </a:r>
              <a:r>
                <a:rPr lang="en-US" sz="2700">
                  <a:solidFill>
                    <a:srgbClr val="000000"/>
                  </a:solidFill>
                  <a:latin typeface="Cambria"/>
                  <a:ea typeface="Cambria"/>
                  <a:cs typeface="Cambria"/>
                  <a:sym typeface="Cambria"/>
                </a:rPr>
                <a:t>, vol. 10, no. 9, pp. 22-30, 2018. Accessed: Aug. 4, 2024.</a:t>
              </a:r>
            </a:p>
            <a:p>
              <a:pPr algn="l">
                <a:lnSpc>
                  <a:spcPts val="3240"/>
                </a:lnSpc>
              </a:pPr>
            </a:p>
            <a:p>
              <a:pPr algn="l">
                <a:lnSpc>
                  <a:spcPts val="3240"/>
                </a:lnSpc>
              </a:pPr>
              <a:r>
                <a:rPr lang="en-US" sz="2700">
                  <a:solidFill>
                    <a:srgbClr val="000000"/>
                  </a:solidFill>
                  <a:latin typeface="Cambria"/>
                  <a:ea typeface="Cambria"/>
                  <a:cs typeface="Cambria"/>
                  <a:sym typeface="Cambria"/>
                </a:rPr>
                <a:t>[5] I. P. Rakhlin, "Information Extraction Method from a Resume (CV)," </a:t>
              </a:r>
              <a:r>
                <a:rPr lang="en-US" sz="2700" i="true">
                  <a:solidFill>
                    <a:srgbClr val="000000"/>
                  </a:solidFill>
                  <a:latin typeface="Cambria Italics"/>
                  <a:ea typeface="Cambria Italics"/>
                  <a:cs typeface="Cambria Italics"/>
                  <a:sym typeface="Cambria Italics"/>
                </a:rPr>
                <a:t>Science Journal</a:t>
              </a:r>
              <a:r>
                <a:rPr lang="en-US" sz="2700">
                  <a:solidFill>
                    <a:srgbClr val="000000"/>
                  </a:solidFill>
                  <a:latin typeface="Cambria"/>
                  <a:ea typeface="Cambria"/>
                  <a:cs typeface="Cambria"/>
                  <a:sym typeface="Cambria"/>
                </a:rPr>
                <a:t>, vol. 12, no. 5, pp. 45-52, 2021. Accessed: Aug. 4, 2024.</a:t>
              </a: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sp>
        <p:nvSpPr>
          <p:cNvPr name="Freeform 16" id="16" descr="A blue and purple liquid  Description automatically generated"/>
          <p:cNvSpPr/>
          <p:nvPr/>
        </p:nvSpPr>
        <p:spPr>
          <a:xfrm flipH="false" flipV="false" rot="5400000">
            <a:off x="15290168" y="-3287354"/>
            <a:ext cx="7900078" cy="10287000"/>
          </a:xfrm>
          <a:custGeom>
            <a:avLst/>
            <a:gdLst/>
            <a:ahLst/>
            <a:cxnLst/>
            <a:rect r="r" b="b" t="t" l="l"/>
            <a:pathLst>
              <a:path h="10287000" w="7900078">
                <a:moveTo>
                  <a:pt x="0" y="0"/>
                </a:moveTo>
                <a:lnTo>
                  <a:pt x="7900079" y="0"/>
                </a:lnTo>
                <a:lnTo>
                  <a:pt x="7900079" y="10287000"/>
                </a:lnTo>
                <a:lnTo>
                  <a:pt x="0" y="10287000"/>
                </a:lnTo>
                <a:lnTo>
                  <a:pt x="0" y="0"/>
                </a:lnTo>
                <a:close/>
              </a:path>
            </a:pathLst>
          </a:custGeom>
          <a:blipFill>
            <a:blip r:embed="rId3"/>
            <a:stretch>
              <a:fillRect l="0" t="0" r="0" b="0"/>
            </a:stretch>
          </a:blipFill>
        </p:spPr>
      </p:sp>
      <p:grpSp>
        <p:nvGrpSpPr>
          <p:cNvPr name="Group 17" id="17"/>
          <p:cNvGrpSpPr/>
          <p:nvPr/>
        </p:nvGrpSpPr>
        <p:grpSpPr>
          <a:xfrm rot="0">
            <a:off x="253724" y="-121525"/>
            <a:ext cx="10783950" cy="3516213"/>
            <a:chOff x="0" y="0"/>
            <a:chExt cx="14378600" cy="4688284"/>
          </a:xfrm>
        </p:grpSpPr>
        <p:sp>
          <p:nvSpPr>
            <p:cNvPr name="Freeform 18" id="18"/>
            <p:cNvSpPr/>
            <p:nvPr/>
          </p:nvSpPr>
          <p:spPr>
            <a:xfrm flipH="false" flipV="false" rot="0">
              <a:off x="0" y="0"/>
              <a:ext cx="14378600" cy="4688284"/>
            </a:xfrm>
            <a:custGeom>
              <a:avLst/>
              <a:gdLst/>
              <a:ahLst/>
              <a:cxnLst/>
              <a:rect r="r" b="b" t="t" l="l"/>
              <a:pathLst>
                <a:path h="4688284" w="14378600">
                  <a:moveTo>
                    <a:pt x="0" y="0"/>
                  </a:moveTo>
                  <a:lnTo>
                    <a:pt x="14378600" y="0"/>
                  </a:lnTo>
                  <a:lnTo>
                    <a:pt x="14378600" y="4688284"/>
                  </a:lnTo>
                  <a:lnTo>
                    <a:pt x="0" y="4688284"/>
                  </a:lnTo>
                  <a:close/>
                </a:path>
              </a:pathLst>
            </a:custGeom>
            <a:solidFill>
              <a:srgbClr val="000000">
                <a:alpha val="0"/>
              </a:srgbClr>
            </a:solidFill>
          </p:spPr>
        </p:sp>
        <p:sp>
          <p:nvSpPr>
            <p:cNvPr name="TextBox 19" id="19"/>
            <p:cNvSpPr txBox="true"/>
            <p:nvPr/>
          </p:nvSpPr>
          <p:spPr>
            <a:xfrm>
              <a:off x="0" y="-9525"/>
              <a:ext cx="14378600" cy="4697809"/>
            </a:xfrm>
            <a:prstGeom prst="rect">
              <a:avLst/>
            </a:prstGeom>
          </p:spPr>
          <p:txBody>
            <a:bodyPr anchor="t" rtlCol="false" tIns="0" lIns="0" bIns="0" rIns="0"/>
            <a:lstStyle/>
            <a:p>
              <a:pPr algn="ctr">
                <a:lnSpc>
                  <a:spcPts val="5759"/>
                </a:lnSpc>
              </a:pPr>
              <a:r>
                <a:rPr lang="en-US" sz="4800" b="true">
                  <a:solidFill>
                    <a:srgbClr val="002060"/>
                  </a:solidFill>
                  <a:latin typeface="Cambria Bold"/>
                  <a:ea typeface="Cambria Bold"/>
                  <a:cs typeface="Cambria Bold"/>
                  <a:sym typeface="Cambria Bold"/>
                </a:rPr>
                <a:t>09. COMMERCIALIZATION ASPECTS</a:t>
              </a:r>
            </a:p>
          </p:txBody>
        </p:sp>
      </p:grpSp>
      <p:sp>
        <p:nvSpPr>
          <p:cNvPr name="Freeform 20" id="20" descr="A black dotted line in a half circle  Description automatically generated"/>
          <p:cNvSpPr/>
          <p:nvPr/>
        </p:nvSpPr>
        <p:spPr>
          <a:xfrm flipH="false" flipV="false" rot="0">
            <a:off x="1998423" y="1896534"/>
            <a:ext cx="4114220" cy="7213599"/>
          </a:xfrm>
          <a:custGeom>
            <a:avLst/>
            <a:gdLst/>
            <a:ahLst/>
            <a:cxnLst/>
            <a:rect r="r" b="b" t="t" l="l"/>
            <a:pathLst>
              <a:path h="7213599" w="4114220">
                <a:moveTo>
                  <a:pt x="0" y="0"/>
                </a:moveTo>
                <a:lnTo>
                  <a:pt x="4114219" y="0"/>
                </a:lnTo>
                <a:lnTo>
                  <a:pt x="4114219" y="7213599"/>
                </a:lnTo>
                <a:lnTo>
                  <a:pt x="0" y="7213599"/>
                </a:lnTo>
                <a:lnTo>
                  <a:pt x="0" y="0"/>
                </a:lnTo>
                <a:close/>
              </a:path>
            </a:pathLst>
          </a:custGeom>
          <a:blipFill>
            <a:blip r:embed="rId4"/>
            <a:stretch>
              <a:fillRect l="0" t="-4717" r="0" b="-4717"/>
            </a:stretch>
          </a:blipFill>
        </p:spPr>
      </p:sp>
      <p:sp>
        <p:nvSpPr>
          <p:cNvPr name="Freeform 21" id="21" descr="A blue curved object with a white background  Description automatically generated"/>
          <p:cNvSpPr/>
          <p:nvPr/>
        </p:nvSpPr>
        <p:spPr>
          <a:xfrm flipH="false" flipV="false" rot="0">
            <a:off x="2002638" y="2937933"/>
            <a:ext cx="2734196" cy="5130803"/>
          </a:xfrm>
          <a:custGeom>
            <a:avLst/>
            <a:gdLst/>
            <a:ahLst/>
            <a:cxnLst/>
            <a:rect r="r" b="b" t="t" l="l"/>
            <a:pathLst>
              <a:path h="5130803" w="2734196">
                <a:moveTo>
                  <a:pt x="0" y="0"/>
                </a:moveTo>
                <a:lnTo>
                  <a:pt x="2734196" y="0"/>
                </a:lnTo>
                <a:lnTo>
                  <a:pt x="2734196" y="5130803"/>
                </a:lnTo>
                <a:lnTo>
                  <a:pt x="0" y="5130803"/>
                </a:lnTo>
                <a:lnTo>
                  <a:pt x="0" y="0"/>
                </a:lnTo>
                <a:close/>
              </a:path>
            </a:pathLst>
          </a:custGeom>
          <a:blipFill>
            <a:blip r:embed="rId5"/>
            <a:stretch>
              <a:fillRect l="-573" t="0" r="-573" b="0"/>
            </a:stretch>
          </a:blipFill>
        </p:spPr>
      </p:sp>
      <p:grpSp>
        <p:nvGrpSpPr>
          <p:cNvPr name="Group 22" id="22"/>
          <p:cNvGrpSpPr/>
          <p:nvPr/>
        </p:nvGrpSpPr>
        <p:grpSpPr>
          <a:xfrm rot="0">
            <a:off x="4278630" y="2404110"/>
            <a:ext cx="312419" cy="330708"/>
            <a:chOff x="0" y="0"/>
            <a:chExt cx="416558" cy="440944"/>
          </a:xfrm>
        </p:grpSpPr>
        <p:sp>
          <p:nvSpPr>
            <p:cNvPr name="Freeform 23" id="23"/>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59AAF2"/>
            </a:solidFill>
          </p:spPr>
        </p:sp>
        <p:sp>
          <p:nvSpPr>
            <p:cNvPr name="Freeform 24" id="24"/>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59AAF2"/>
            </a:solidFill>
          </p:spPr>
        </p:sp>
      </p:grpSp>
      <p:grpSp>
        <p:nvGrpSpPr>
          <p:cNvPr name="Group 25" id="25"/>
          <p:cNvGrpSpPr/>
          <p:nvPr/>
        </p:nvGrpSpPr>
        <p:grpSpPr>
          <a:xfrm rot="0">
            <a:off x="5375910" y="3583685"/>
            <a:ext cx="312419" cy="330708"/>
            <a:chOff x="0" y="0"/>
            <a:chExt cx="416558" cy="440944"/>
          </a:xfrm>
        </p:grpSpPr>
        <p:sp>
          <p:nvSpPr>
            <p:cNvPr name="Freeform 26" id="26"/>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91C6F7"/>
            </a:solidFill>
          </p:spPr>
        </p:sp>
        <p:sp>
          <p:nvSpPr>
            <p:cNvPr name="Freeform 27" id="27"/>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91C6F7"/>
            </a:solidFill>
          </p:spPr>
        </p:sp>
      </p:grpSp>
      <p:grpSp>
        <p:nvGrpSpPr>
          <p:cNvPr name="Group 28" id="28"/>
          <p:cNvGrpSpPr/>
          <p:nvPr/>
        </p:nvGrpSpPr>
        <p:grpSpPr>
          <a:xfrm rot="0">
            <a:off x="5951982" y="4982716"/>
            <a:ext cx="312419" cy="330708"/>
            <a:chOff x="0" y="0"/>
            <a:chExt cx="416558" cy="440944"/>
          </a:xfrm>
        </p:grpSpPr>
        <p:sp>
          <p:nvSpPr>
            <p:cNvPr name="Freeform 29" id="29"/>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C8E3FB"/>
            </a:solidFill>
          </p:spPr>
        </p:sp>
        <p:sp>
          <p:nvSpPr>
            <p:cNvPr name="Freeform 30" id="30"/>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C8E3FB"/>
            </a:solidFill>
          </p:spPr>
        </p:sp>
      </p:grpSp>
      <p:grpSp>
        <p:nvGrpSpPr>
          <p:cNvPr name="Group 31" id="31"/>
          <p:cNvGrpSpPr/>
          <p:nvPr/>
        </p:nvGrpSpPr>
        <p:grpSpPr>
          <a:xfrm rot="0">
            <a:off x="5650230" y="6546340"/>
            <a:ext cx="312419" cy="330708"/>
            <a:chOff x="0" y="0"/>
            <a:chExt cx="416558" cy="440944"/>
          </a:xfrm>
        </p:grpSpPr>
        <p:sp>
          <p:nvSpPr>
            <p:cNvPr name="Freeform 32" id="32"/>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91C6F7"/>
            </a:solidFill>
          </p:spPr>
        </p:sp>
        <p:sp>
          <p:nvSpPr>
            <p:cNvPr name="Freeform 33" id="33"/>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91C6F7"/>
            </a:solidFill>
          </p:spPr>
        </p:sp>
      </p:grpSp>
      <p:grpSp>
        <p:nvGrpSpPr>
          <p:cNvPr name="Group 34" id="34"/>
          <p:cNvGrpSpPr/>
          <p:nvPr/>
        </p:nvGrpSpPr>
        <p:grpSpPr>
          <a:xfrm rot="0">
            <a:off x="4717542" y="7899652"/>
            <a:ext cx="312419" cy="330708"/>
            <a:chOff x="0" y="0"/>
            <a:chExt cx="416558" cy="440944"/>
          </a:xfrm>
        </p:grpSpPr>
        <p:sp>
          <p:nvSpPr>
            <p:cNvPr name="Freeform 35" id="35"/>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59AAF2"/>
            </a:solidFill>
          </p:spPr>
        </p:sp>
        <p:sp>
          <p:nvSpPr>
            <p:cNvPr name="Freeform 36" id="36"/>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59AAF2"/>
            </a:solidFill>
          </p:spPr>
        </p:sp>
      </p:grpSp>
      <p:grpSp>
        <p:nvGrpSpPr>
          <p:cNvPr name="Group 37" id="37"/>
          <p:cNvGrpSpPr/>
          <p:nvPr/>
        </p:nvGrpSpPr>
        <p:grpSpPr>
          <a:xfrm rot="0">
            <a:off x="9470425" y="5155667"/>
            <a:ext cx="5396483" cy="1328643"/>
            <a:chOff x="0" y="0"/>
            <a:chExt cx="7195310" cy="1771524"/>
          </a:xfrm>
        </p:grpSpPr>
        <p:sp>
          <p:nvSpPr>
            <p:cNvPr name="Freeform 38" id="38"/>
            <p:cNvSpPr/>
            <p:nvPr/>
          </p:nvSpPr>
          <p:spPr>
            <a:xfrm flipH="false" flipV="false" rot="0">
              <a:off x="25400" y="25400"/>
              <a:ext cx="7144512" cy="1720723"/>
            </a:xfrm>
            <a:custGeom>
              <a:avLst/>
              <a:gdLst/>
              <a:ahLst/>
              <a:cxnLst/>
              <a:rect r="r" b="b" t="t" l="l"/>
              <a:pathLst>
                <a:path h="1720723" w="7144512">
                  <a:moveTo>
                    <a:pt x="0" y="286766"/>
                  </a:moveTo>
                  <a:cubicBezTo>
                    <a:pt x="0" y="128397"/>
                    <a:pt x="131318" y="0"/>
                    <a:pt x="293116" y="0"/>
                  </a:cubicBezTo>
                  <a:lnTo>
                    <a:pt x="6851396" y="0"/>
                  </a:lnTo>
                  <a:cubicBezTo>
                    <a:pt x="7013321" y="0"/>
                    <a:pt x="7144512" y="128397"/>
                    <a:pt x="7144512" y="286766"/>
                  </a:cubicBezTo>
                  <a:lnTo>
                    <a:pt x="7144512" y="1433957"/>
                  </a:lnTo>
                  <a:cubicBezTo>
                    <a:pt x="7144512" y="1592326"/>
                    <a:pt x="7013194" y="1720723"/>
                    <a:pt x="6851396" y="1720723"/>
                  </a:cubicBezTo>
                  <a:lnTo>
                    <a:pt x="293116" y="1720723"/>
                  </a:lnTo>
                  <a:cubicBezTo>
                    <a:pt x="131318" y="1720723"/>
                    <a:pt x="0" y="1592326"/>
                    <a:pt x="0" y="1433957"/>
                  </a:cubicBezTo>
                  <a:close/>
                </a:path>
              </a:pathLst>
            </a:custGeom>
            <a:solidFill>
              <a:srgbClr val="C8E3FB"/>
            </a:solidFill>
          </p:spPr>
        </p:sp>
        <p:sp>
          <p:nvSpPr>
            <p:cNvPr name="Freeform 39" id="39"/>
            <p:cNvSpPr/>
            <p:nvPr/>
          </p:nvSpPr>
          <p:spPr>
            <a:xfrm flipH="false" flipV="false" rot="0">
              <a:off x="0" y="0"/>
              <a:ext cx="7195312" cy="1771523"/>
            </a:xfrm>
            <a:custGeom>
              <a:avLst/>
              <a:gdLst/>
              <a:ahLst/>
              <a:cxnLst/>
              <a:rect r="r" b="b" t="t" l="l"/>
              <a:pathLst>
                <a:path h="1771523" w="7195312">
                  <a:moveTo>
                    <a:pt x="0" y="312166"/>
                  </a:moveTo>
                  <a:cubicBezTo>
                    <a:pt x="0" y="139192"/>
                    <a:pt x="143129" y="0"/>
                    <a:pt x="318516" y="0"/>
                  </a:cubicBezTo>
                  <a:lnTo>
                    <a:pt x="6876796" y="0"/>
                  </a:lnTo>
                  <a:lnTo>
                    <a:pt x="6876796" y="25400"/>
                  </a:lnTo>
                  <a:lnTo>
                    <a:pt x="6876796" y="0"/>
                  </a:lnTo>
                  <a:cubicBezTo>
                    <a:pt x="7052183" y="0"/>
                    <a:pt x="7195312" y="139192"/>
                    <a:pt x="7195312" y="312166"/>
                  </a:cubicBezTo>
                  <a:lnTo>
                    <a:pt x="7169912" y="312166"/>
                  </a:lnTo>
                  <a:lnTo>
                    <a:pt x="7195312" y="312166"/>
                  </a:lnTo>
                  <a:lnTo>
                    <a:pt x="7195312" y="1459357"/>
                  </a:lnTo>
                  <a:lnTo>
                    <a:pt x="7169912" y="1459357"/>
                  </a:lnTo>
                  <a:lnTo>
                    <a:pt x="7195312" y="1459357"/>
                  </a:lnTo>
                  <a:cubicBezTo>
                    <a:pt x="7195312" y="1632331"/>
                    <a:pt x="7052183" y="1771523"/>
                    <a:pt x="6876796" y="1771523"/>
                  </a:cubicBezTo>
                  <a:lnTo>
                    <a:pt x="6876796" y="1746123"/>
                  </a:lnTo>
                  <a:lnTo>
                    <a:pt x="6876796" y="1771523"/>
                  </a:lnTo>
                  <a:lnTo>
                    <a:pt x="318516" y="1771523"/>
                  </a:lnTo>
                  <a:lnTo>
                    <a:pt x="318516" y="1746123"/>
                  </a:lnTo>
                  <a:lnTo>
                    <a:pt x="318516" y="1771523"/>
                  </a:lnTo>
                  <a:cubicBezTo>
                    <a:pt x="143129" y="1771523"/>
                    <a:pt x="0" y="1632331"/>
                    <a:pt x="0" y="1459357"/>
                  </a:cubicBezTo>
                  <a:lnTo>
                    <a:pt x="0" y="312166"/>
                  </a:lnTo>
                  <a:lnTo>
                    <a:pt x="25400" y="312166"/>
                  </a:lnTo>
                  <a:lnTo>
                    <a:pt x="0" y="312166"/>
                  </a:lnTo>
                  <a:moveTo>
                    <a:pt x="50800" y="312166"/>
                  </a:moveTo>
                  <a:lnTo>
                    <a:pt x="50800" y="1459357"/>
                  </a:lnTo>
                  <a:lnTo>
                    <a:pt x="25400" y="1459357"/>
                  </a:lnTo>
                  <a:lnTo>
                    <a:pt x="50800" y="1459357"/>
                  </a:lnTo>
                  <a:cubicBezTo>
                    <a:pt x="50800" y="1603248"/>
                    <a:pt x="170180" y="1720723"/>
                    <a:pt x="318516" y="1720723"/>
                  </a:cubicBezTo>
                  <a:lnTo>
                    <a:pt x="6876796" y="1720723"/>
                  </a:lnTo>
                  <a:cubicBezTo>
                    <a:pt x="7025259" y="1720723"/>
                    <a:pt x="7144512" y="1603121"/>
                    <a:pt x="7144512" y="1459357"/>
                  </a:cubicBezTo>
                  <a:lnTo>
                    <a:pt x="7144512" y="312166"/>
                  </a:lnTo>
                  <a:cubicBezTo>
                    <a:pt x="7144512" y="168275"/>
                    <a:pt x="7025132" y="50800"/>
                    <a:pt x="6876796" y="50800"/>
                  </a:cubicBezTo>
                  <a:lnTo>
                    <a:pt x="318516" y="50800"/>
                  </a:lnTo>
                  <a:lnTo>
                    <a:pt x="318516" y="25400"/>
                  </a:lnTo>
                  <a:lnTo>
                    <a:pt x="318516" y="50800"/>
                  </a:lnTo>
                  <a:cubicBezTo>
                    <a:pt x="170180" y="50800"/>
                    <a:pt x="50800" y="168402"/>
                    <a:pt x="50800" y="312166"/>
                  </a:cubicBezTo>
                  <a:close/>
                </a:path>
              </a:pathLst>
            </a:custGeom>
            <a:solidFill>
              <a:srgbClr val="C8E3FB"/>
            </a:solidFill>
          </p:spPr>
        </p:sp>
      </p:grpSp>
      <p:grpSp>
        <p:nvGrpSpPr>
          <p:cNvPr name="Group 40" id="40"/>
          <p:cNvGrpSpPr/>
          <p:nvPr/>
        </p:nvGrpSpPr>
        <p:grpSpPr>
          <a:xfrm rot="0">
            <a:off x="9453491" y="2060596"/>
            <a:ext cx="5413416" cy="1404843"/>
            <a:chOff x="0" y="0"/>
            <a:chExt cx="7217888" cy="1873124"/>
          </a:xfrm>
        </p:grpSpPr>
        <p:sp>
          <p:nvSpPr>
            <p:cNvPr name="Freeform 41" id="41"/>
            <p:cNvSpPr/>
            <p:nvPr/>
          </p:nvSpPr>
          <p:spPr>
            <a:xfrm flipH="false" flipV="false" rot="0">
              <a:off x="25400" y="25400"/>
              <a:ext cx="7167120" cy="1822450"/>
            </a:xfrm>
            <a:custGeom>
              <a:avLst/>
              <a:gdLst/>
              <a:ahLst/>
              <a:cxnLst/>
              <a:rect r="r" b="b" t="t" l="l"/>
              <a:pathLst>
                <a:path h="1822450" w="7167120">
                  <a:moveTo>
                    <a:pt x="0" y="303784"/>
                  </a:moveTo>
                  <a:cubicBezTo>
                    <a:pt x="0" y="136017"/>
                    <a:pt x="138811" y="0"/>
                    <a:pt x="310007" y="0"/>
                  </a:cubicBezTo>
                  <a:lnTo>
                    <a:pt x="6857112" y="0"/>
                  </a:lnTo>
                  <a:cubicBezTo>
                    <a:pt x="7028309" y="0"/>
                    <a:pt x="7167120" y="136017"/>
                    <a:pt x="7167120" y="303784"/>
                  </a:cubicBezTo>
                  <a:lnTo>
                    <a:pt x="7167120" y="1518666"/>
                  </a:lnTo>
                  <a:cubicBezTo>
                    <a:pt x="7167120" y="1686433"/>
                    <a:pt x="7028309" y="1822450"/>
                    <a:pt x="6857112" y="1822450"/>
                  </a:cubicBezTo>
                  <a:lnTo>
                    <a:pt x="310007" y="1822450"/>
                  </a:lnTo>
                  <a:cubicBezTo>
                    <a:pt x="138811" y="1822323"/>
                    <a:pt x="0" y="1686306"/>
                    <a:pt x="0" y="1518539"/>
                  </a:cubicBezTo>
                  <a:close/>
                </a:path>
              </a:pathLst>
            </a:custGeom>
            <a:solidFill>
              <a:srgbClr val="59AAF2"/>
            </a:solidFill>
          </p:spPr>
        </p:sp>
        <p:sp>
          <p:nvSpPr>
            <p:cNvPr name="Freeform 42" id="42"/>
            <p:cNvSpPr/>
            <p:nvPr/>
          </p:nvSpPr>
          <p:spPr>
            <a:xfrm flipH="false" flipV="false" rot="0">
              <a:off x="0" y="0"/>
              <a:ext cx="7217920" cy="1873250"/>
            </a:xfrm>
            <a:custGeom>
              <a:avLst/>
              <a:gdLst/>
              <a:ahLst/>
              <a:cxnLst/>
              <a:rect r="r" b="b" t="t" l="l"/>
              <a:pathLst>
                <a:path h="1873250" w="7217920">
                  <a:moveTo>
                    <a:pt x="0" y="329184"/>
                  </a:moveTo>
                  <a:cubicBezTo>
                    <a:pt x="0" y="146812"/>
                    <a:pt x="150622" y="0"/>
                    <a:pt x="335407" y="0"/>
                  </a:cubicBezTo>
                  <a:lnTo>
                    <a:pt x="6882512" y="0"/>
                  </a:lnTo>
                  <a:lnTo>
                    <a:pt x="6882512" y="25400"/>
                  </a:lnTo>
                  <a:lnTo>
                    <a:pt x="6882512" y="0"/>
                  </a:lnTo>
                  <a:cubicBezTo>
                    <a:pt x="7067298" y="0"/>
                    <a:pt x="7217920" y="146812"/>
                    <a:pt x="7217920" y="329184"/>
                  </a:cubicBezTo>
                  <a:lnTo>
                    <a:pt x="7192520" y="329184"/>
                  </a:lnTo>
                  <a:lnTo>
                    <a:pt x="7217920" y="329184"/>
                  </a:lnTo>
                  <a:lnTo>
                    <a:pt x="7217920" y="1544066"/>
                  </a:lnTo>
                  <a:lnTo>
                    <a:pt x="7192520" y="1544066"/>
                  </a:lnTo>
                  <a:lnTo>
                    <a:pt x="7217920" y="1544066"/>
                  </a:lnTo>
                  <a:cubicBezTo>
                    <a:pt x="7217920" y="1726311"/>
                    <a:pt x="7067298" y="1873250"/>
                    <a:pt x="6882512" y="1873250"/>
                  </a:cubicBezTo>
                  <a:lnTo>
                    <a:pt x="6882512" y="1847850"/>
                  </a:lnTo>
                  <a:lnTo>
                    <a:pt x="6882512" y="1873250"/>
                  </a:lnTo>
                  <a:lnTo>
                    <a:pt x="335407" y="1873250"/>
                  </a:lnTo>
                  <a:lnTo>
                    <a:pt x="335407" y="1847850"/>
                  </a:lnTo>
                  <a:lnTo>
                    <a:pt x="335407" y="1873250"/>
                  </a:lnTo>
                  <a:cubicBezTo>
                    <a:pt x="150622" y="1873123"/>
                    <a:pt x="0" y="1726311"/>
                    <a:pt x="0" y="1543939"/>
                  </a:cubicBezTo>
                  <a:lnTo>
                    <a:pt x="0" y="329184"/>
                  </a:lnTo>
                  <a:lnTo>
                    <a:pt x="25400" y="329184"/>
                  </a:lnTo>
                  <a:lnTo>
                    <a:pt x="0" y="329184"/>
                  </a:lnTo>
                  <a:moveTo>
                    <a:pt x="50800" y="329184"/>
                  </a:moveTo>
                  <a:lnTo>
                    <a:pt x="50800" y="1544066"/>
                  </a:lnTo>
                  <a:lnTo>
                    <a:pt x="25400" y="1544066"/>
                  </a:lnTo>
                  <a:lnTo>
                    <a:pt x="50800" y="1544066"/>
                  </a:lnTo>
                  <a:cubicBezTo>
                    <a:pt x="50800" y="1697355"/>
                    <a:pt x="177673" y="1822450"/>
                    <a:pt x="335407" y="1822450"/>
                  </a:cubicBezTo>
                  <a:lnTo>
                    <a:pt x="6882512" y="1822450"/>
                  </a:lnTo>
                  <a:cubicBezTo>
                    <a:pt x="7040120" y="1822450"/>
                    <a:pt x="7167120" y="1697355"/>
                    <a:pt x="7167120" y="1544066"/>
                  </a:cubicBezTo>
                  <a:lnTo>
                    <a:pt x="7167120" y="329184"/>
                  </a:lnTo>
                  <a:cubicBezTo>
                    <a:pt x="7167121" y="175895"/>
                    <a:pt x="7040121" y="50800"/>
                    <a:pt x="6882512" y="50800"/>
                  </a:cubicBezTo>
                  <a:lnTo>
                    <a:pt x="335407" y="50800"/>
                  </a:lnTo>
                  <a:lnTo>
                    <a:pt x="335407" y="25400"/>
                  </a:lnTo>
                  <a:lnTo>
                    <a:pt x="335407" y="50800"/>
                  </a:lnTo>
                  <a:cubicBezTo>
                    <a:pt x="177673" y="50800"/>
                    <a:pt x="50800" y="175895"/>
                    <a:pt x="50800" y="329184"/>
                  </a:cubicBezTo>
                  <a:close/>
                </a:path>
              </a:pathLst>
            </a:custGeom>
            <a:solidFill>
              <a:srgbClr val="59AAF2"/>
            </a:solidFill>
          </p:spPr>
        </p:sp>
      </p:grpSp>
      <p:grpSp>
        <p:nvGrpSpPr>
          <p:cNvPr name="Group 43" id="43"/>
          <p:cNvGrpSpPr/>
          <p:nvPr/>
        </p:nvGrpSpPr>
        <p:grpSpPr>
          <a:xfrm rot="0">
            <a:off x="9453491" y="3604238"/>
            <a:ext cx="5404948" cy="1345574"/>
            <a:chOff x="0" y="0"/>
            <a:chExt cx="7206598" cy="1794098"/>
          </a:xfrm>
        </p:grpSpPr>
        <p:sp>
          <p:nvSpPr>
            <p:cNvPr name="Freeform 44" id="44"/>
            <p:cNvSpPr/>
            <p:nvPr/>
          </p:nvSpPr>
          <p:spPr>
            <a:xfrm flipH="false" flipV="false" rot="0">
              <a:off x="25400" y="25400"/>
              <a:ext cx="7155815" cy="1743329"/>
            </a:xfrm>
            <a:custGeom>
              <a:avLst/>
              <a:gdLst/>
              <a:ahLst/>
              <a:cxnLst/>
              <a:rect r="r" b="b" t="t" l="l"/>
              <a:pathLst>
                <a:path h="1743329" w="7155815">
                  <a:moveTo>
                    <a:pt x="0" y="290576"/>
                  </a:moveTo>
                  <a:cubicBezTo>
                    <a:pt x="0" y="130048"/>
                    <a:pt x="132969" y="0"/>
                    <a:pt x="296926" y="0"/>
                  </a:cubicBezTo>
                  <a:lnTo>
                    <a:pt x="6858889" y="0"/>
                  </a:lnTo>
                  <a:cubicBezTo>
                    <a:pt x="7022846" y="0"/>
                    <a:pt x="7155815" y="130048"/>
                    <a:pt x="7155815" y="290576"/>
                  </a:cubicBezTo>
                  <a:lnTo>
                    <a:pt x="7155815" y="1452753"/>
                  </a:lnTo>
                  <a:cubicBezTo>
                    <a:pt x="7155815" y="1613281"/>
                    <a:pt x="7022846" y="1743329"/>
                    <a:pt x="6858889" y="1743329"/>
                  </a:cubicBezTo>
                  <a:lnTo>
                    <a:pt x="296926" y="1743329"/>
                  </a:lnTo>
                  <a:cubicBezTo>
                    <a:pt x="132969" y="1743329"/>
                    <a:pt x="0" y="1613154"/>
                    <a:pt x="0" y="1452753"/>
                  </a:cubicBezTo>
                  <a:close/>
                </a:path>
              </a:pathLst>
            </a:custGeom>
            <a:solidFill>
              <a:srgbClr val="91C6F7"/>
            </a:solidFill>
          </p:spPr>
        </p:sp>
        <p:sp>
          <p:nvSpPr>
            <p:cNvPr name="Freeform 45" id="45"/>
            <p:cNvSpPr/>
            <p:nvPr/>
          </p:nvSpPr>
          <p:spPr>
            <a:xfrm flipH="false" flipV="false" rot="0">
              <a:off x="0" y="0"/>
              <a:ext cx="7206615" cy="1794129"/>
            </a:xfrm>
            <a:custGeom>
              <a:avLst/>
              <a:gdLst/>
              <a:ahLst/>
              <a:cxnLst/>
              <a:rect r="r" b="b" t="t" l="l"/>
              <a:pathLst>
                <a:path h="1794129" w="7206615">
                  <a:moveTo>
                    <a:pt x="0" y="315976"/>
                  </a:moveTo>
                  <a:cubicBezTo>
                    <a:pt x="0" y="140970"/>
                    <a:pt x="144780" y="0"/>
                    <a:pt x="322326" y="0"/>
                  </a:cubicBezTo>
                  <a:lnTo>
                    <a:pt x="6884289" y="0"/>
                  </a:lnTo>
                  <a:lnTo>
                    <a:pt x="6884289" y="25400"/>
                  </a:lnTo>
                  <a:lnTo>
                    <a:pt x="6884289" y="0"/>
                  </a:lnTo>
                  <a:cubicBezTo>
                    <a:pt x="7061835" y="0"/>
                    <a:pt x="7206615" y="140970"/>
                    <a:pt x="7206615" y="315976"/>
                  </a:cubicBezTo>
                  <a:lnTo>
                    <a:pt x="7181215" y="315976"/>
                  </a:lnTo>
                  <a:lnTo>
                    <a:pt x="7206615" y="315976"/>
                  </a:lnTo>
                  <a:lnTo>
                    <a:pt x="7206615" y="1478153"/>
                  </a:lnTo>
                  <a:lnTo>
                    <a:pt x="7181215" y="1478153"/>
                  </a:lnTo>
                  <a:lnTo>
                    <a:pt x="7206615" y="1478153"/>
                  </a:lnTo>
                  <a:cubicBezTo>
                    <a:pt x="7206615" y="1653159"/>
                    <a:pt x="7061835" y="1794129"/>
                    <a:pt x="6884289" y="1794129"/>
                  </a:cubicBezTo>
                  <a:lnTo>
                    <a:pt x="6884289" y="1768729"/>
                  </a:lnTo>
                  <a:lnTo>
                    <a:pt x="6884289" y="1794129"/>
                  </a:lnTo>
                  <a:lnTo>
                    <a:pt x="322326" y="1794129"/>
                  </a:lnTo>
                  <a:lnTo>
                    <a:pt x="322326" y="1768729"/>
                  </a:lnTo>
                  <a:lnTo>
                    <a:pt x="322326" y="1794129"/>
                  </a:lnTo>
                  <a:cubicBezTo>
                    <a:pt x="144780" y="1794129"/>
                    <a:pt x="0" y="1653159"/>
                    <a:pt x="0" y="1478153"/>
                  </a:cubicBezTo>
                  <a:lnTo>
                    <a:pt x="0" y="315976"/>
                  </a:lnTo>
                  <a:lnTo>
                    <a:pt x="25400" y="315976"/>
                  </a:lnTo>
                  <a:lnTo>
                    <a:pt x="0" y="315976"/>
                  </a:lnTo>
                  <a:moveTo>
                    <a:pt x="50800" y="315976"/>
                  </a:moveTo>
                  <a:lnTo>
                    <a:pt x="50800" y="1478153"/>
                  </a:lnTo>
                  <a:lnTo>
                    <a:pt x="25400" y="1478153"/>
                  </a:lnTo>
                  <a:lnTo>
                    <a:pt x="50800" y="1478153"/>
                  </a:lnTo>
                  <a:cubicBezTo>
                    <a:pt x="50800" y="1624076"/>
                    <a:pt x="171831" y="1743329"/>
                    <a:pt x="322326" y="1743329"/>
                  </a:cubicBezTo>
                  <a:lnTo>
                    <a:pt x="6884289" y="1743329"/>
                  </a:lnTo>
                  <a:cubicBezTo>
                    <a:pt x="7034784" y="1743329"/>
                    <a:pt x="7155815" y="1624076"/>
                    <a:pt x="7155815" y="1478153"/>
                  </a:cubicBezTo>
                  <a:lnTo>
                    <a:pt x="7155815" y="315976"/>
                  </a:lnTo>
                  <a:cubicBezTo>
                    <a:pt x="7155815" y="170053"/>
                    <a:pt x="7034784" y="50800"/>
                    <a:pt x="6884289" y="50800"/>
                  </a:cubicBezTo>
                  <a:lnTo>
                    <a:pt x="322326" y="50800"/>
                  </a:lnTo>
                  <a:lnTo>
                    <a:pt x="322326" y="25400"/>
                  </a:lnTo>
                  <a:lnTo>
                    <a:pt x="322326" y="50800"/>
                  </a:lnTo>
                  <a:cubicBezTo>
                    <a:pt x="171831" y="50800"/>
                    <a:pt x="50800" y="170053"/>
                    <a:pt x="50800" y="315976"/>
                  </a:cubicBezTo>
                  <a:close/>
                </a:path>
              </a:pathLst>
            </a:custGeom>
            <a:solidFill>
              <a:srgbClr val="91C6F7"/>
            </a:solidFill>
          </p:spPr>
        </p:sp>
      </p:grpSp>
      <p:grpSp>
        <p:nvGrpSpPr>
          <p:cNvPr name="Group 46" id="46"/>
          <p:cNvGrpSpPr/>
          <p:nvPr/>
        </p:nvGrpSpPr>
        <p:grpSpPr>
          <a:xfrm rot="0">
            <a:off x="9453491" y="7997083"/>
            <a:ext cx="5438815" cy="1562870"/>
            <a:chOff x="0" y="0"/>
            <a:chExt cx="7240464" cy="2080583"/>
          </a:xfrm>
        </p:grpSpPr>
        <p:sp>
          <p:nvSpPr>
            <p:cNvPr name="Freeform 47" id="47"/>
            <p:cNvSpPr/>
            <p:nvPr/>
          </p:nvSpPr>
          <p:spPr>
            <a:xfrm flipH="false" flipV="false" rot="0">
              <a:off x="25400" y="26762"/>
              <a:ext cx="7189597" cy="2027063"/>
            </a:xfrm>
            <a:custGeom>
              <a:avLst/>
              <a:gdLst/>
              <a:ahLst/>
              <a:cxnLst/>
              <a:rect r="r" b="b" t="t" l="l"/>
              <a:pathLst>
                <a:path h="2027063" w="7189597">
                  <a:moveTo>
                    <a:pt x="0" y="337866"/>
                  </a:moveTo>
                  <a:cubicBezTo>
                    <a:pt x="0" y="151203"/>
                    <a:pt x="146304" y="0"/>
                    <a:pt x="326771" y="0"/>
                  </a:cubicBezTo>
                  <a:lnTo>
                    <a:pt x="6862826" y="0"/>
                  </a:lnTo>
                  <a:cubicBezTo>
                    <a:pt x="7043293" y="0"/>
                    <a:pt x="7189597" y="151203"/>
                    <a:pt x="7189597" y="337866"/>
                  </a:cubicBezTo>
                  <a:lnTo>
                    <a:pt x="7189597" y="1689196"/>
                  </a:lnTo>
                  <a:cubicBezTo>
                    <a:pt x="7189597" y="1875725"/>
                    <a:pt x="7043293" y="2027062"/>
                    <a:pt x="6862826" y="2027062"/>
                  </a:cubicBezTo>
                  <a:lnTo>
                    <a:pt x="326771" y="2027062"/>
                  </a:lnTo>
                  <a:cubicBezTo>
                    <a:pt x="146304" y="2027062"/>
                    <a:pt x="0" y="1875859"/>
                    <a:pt x="0" y="1689196"/>
                  </a:cubicBezTo>
                  <a:close/>
                </a:path>
              </a:pathLst>
            </a:custGeom>
            <a:solidFill>
              <a:srgbClr val="59AAF2"/>
            </a:solidFill>
          </p:spPr>
        </p:sp>
        <p:sp>
          <p:nvSpPr>
            <p:cNvPr name="Freeform 48" id="48"/>
            <p:cNvSpPr/>
            <p:nvPr/>
          </p:nvSpPr>
          <p:spPr>
            <a:xfrm flipH="false" flipV="false" rot="0">
              <a:off x="0" y="0"/>
              <a:ext cx="7240397" cy="2080586"/>
            </a:xfrm>
            <a:custGeom>
              <a:avLst/>
              <a:gdLst/>
              <a:ahLst/>
              <a:cxnLst/>
              <a:rect r="r" b="b" t="t" l="l"/>
              <a:pathLst>
                <a:path h="2080586" w="7240397">
                  <a:moveTo>
                    <a:pt x="0" y="364628"/>
                  </a:moveTo>
                  <a:cubicBezTo>
                    <a:pt x="0" y="162711"/>
                    <a:pt x="158115" y="0"/>
                    <a:pt x="352171" y="0"/>
                  </a:cubicBezTo>
                  <a:lnTo>
                    <a:pt x="6888226" y="0"/>
                  </a:lnTo>
                  <a:lnTo>
                    <a:pt x="6888226" y="26762"/>
                  </a:lnTo>
                  <a:lnTo>
                    <a:pt x="6888226" y="0"/>
                  </a:lnTo>
                  <a:cubicBezTo>
                    <a:pt x="7082282" y="0"/>
                    <a:pt x="7240397" y="162711"/>
                    <a:pt x="7240397" y="364628"/>
                  </a:cubicBezTo>
                  <a:lnTo>
                    <a:pt x="7214997" y="364628"/>
                  </a:lnTo>
                  <a:lnTo>
                    <a:pt x="7240397" y="364628"/>
                  </a:lnTo>
                  <a:lnTo>
                    <a:pt x="7240397" y="1715958"/>
                  </a:lnTo>
                  <a:lnTo>
                    <a:pt x="7214997" y="1715958"/>
                  </a:lnTo>
                  <a:lnTo>
                    <a:pt x="7240397" y="1715958"/>
                  </a:lnTo>
                  <a:cubicBezTo>
                    <a:pt x="7240397" y="1917741"/>
                    <a:pt x="7082282" y="2080586"/>
                    <a:pt x="6888226" y="2080586"/>
                  </a:cubicBezTo>
                  <a:lnTo>
                    <a:pt x="6888226" y="2053824"/>
                  </a:lnTo>
                  <a:lnTo>
                    <a:pt x="6888226" y="2080586"/>
                  </a:lnTo>
                  <a:lnTo>
                    <a:pt x="352171" y="2080586"/>
                  </a:lnTo>
                  <a:lnTo>
                    <a:pt x="352171" y="2053824"/>
                  </a:lnTo>
                  <a:lnTo>
                    <a:pt x="352171" y="2080586"/>
                  </a:lnTo>
                  <a:cubicBezTo>
                    <a:pt x="158115" y="2080586"/>
                    <a:pt x="0" y="1917875"/>
                    <a:pt x="0" y="1715958"/>
                  </a:cubicBezTo>
                  <a:lnTo>
                    <a:pt x="0" y="364628"/>
                  </a:lnTo>
                  <a:lnTo>
                    <a:pt x="25400" y="364628"/>
                  </a:lnTo>
                  <a:lnTo>
                    <a:pt x="0" y="364628"/>
                  </a:lnTo>
                  <a:moveTo>
                    <a:pt x="50800" y="364628"/>
                  </a:moveTo>
                  <a:lnTo>
                    <a:pt x="50800" y="1715958"/>
                  </a:lnTo>
                  <a:lnTo>
                    <a:pt x="25400" y="1715958"/>
                  </a:lnTo>
                  <a:lnTo>
                    <a:pt x="50800" y="1715958"/>
                  </a:lnTo>
                  <a:cubicBezTo>
                    <a:pt x="50800" y="1887233"/>
                    <a:pt x="185293" y="2027063"/>
                    <a:pt x="352171" y="2027063"/>
                  </a:cubicBezTo>
                  <a:lnTo>
                    <a:pt x="6888226" y="2027063"/>
                  </a:lnTo>
                  <a:cubicBezTo>
                    <a:pt x="7055104" y="2027063"/>
                    <a:pt x="7189597" y="1887367"/>
                    <a:pt x="7189597" y="1715958"/>
                  </a:cubicBezTo>
                  <a:lnTo>
                    <a:pt x="7189597" y="364628"/>
                  </a:lnTo>
                  <a:cubicBezTo>
                    <a:pt x="7189724" y="193219"/>
                    <a:pt x="7055231" y="53523"/>
                    <a:pt x="6888226" y="53523"/>
                  </a:cubicBezTo>
                  <a:lnTo>
                    <a:pt x="352171" y="53523"/>
                  </a:lnTo>
                  <a:lnTo>
                    <a:pt x="352171" y="26762"/>
                  </a:lnTo>
                  <a:lnTo>
                    <a:pt x="352171" y="53523"/>
                  </a:lnTo>
                  <a:cubicBezTo>
                    <a:pt x="185293" y="53523"/>
                    <a:pt x="50800" y="193219"/>
                    <a:pt x="50800" y="364628"/>
                  </a:cubicBezTo>
                  <a:close/>
                </a:path>
              </a:pathLst>
            </a:custGeom>
            <a:solidFill>
              <a:srgbClr val="59AAF2"/>
            </a:solidFill>
          </p:spPr>
        </p:sp>
      </p:grpSp>
      <p:grpSp>
        <p:nvGrpSpPr>
          <p:cNvPr name="Group 49" id="49"/>
          <p:cNvGrpSpPr/>
          <p:nvPr/>
        </p:nvGrpSpPr>
        <p:grpSpPr>
          <a:xfrm rot="0">
            <a:off x="9453491" y="6623789"/>
            <a:ext cx="5438815" cy="1227044"/>
            <a:chOff x="0" y="0"/>
            <a:chExt cx="7251754" cy="1636058"/>
          </a:xfrm>
        </p:grpSpPr>
        <p:sp>
          <p:nvSpPr>
            <p:cNvPr name="Freeform 50" id="50"/>
            <p:cNvSpPr/>
            <p:nvPr/>
          </p:nvSpPr>
          <p:spPr>
            <a:xfrm flipH="false" flipV="false" rot="0">
              <a:off x="25400" y="25400"/>
              <a:ext cx="7200900" cy="1585214"/>
            </a:xfrm>
            <a:custGeom>
              <a:avLst/>
              <a:gdLst/>
              <a:ahLst/>
              <a:cxnLst/>
              <a:rect r="r" b="b" t="t" l="l"/>
              <a:pathLst>
                <a:path h="1585214" w="7200900">
                  <a:moveTo>
                    <a:pt x="0" y="264160"/>
                  </a:moveTo>
                  <a:cubicBezTo>
                    <a:pt x="0" y="118237"/>
                    <a:pt x="121285" y="0"/>
                    <a:pt x="270764" y="0"/>
                  </a:cubicBezTo>
                  <a:lnTo>
                    <a:pt x="6930136" y="0"/>
                  </a:lnTo>
                  <a:cubicBezTo>
                    <a:pt x="7079742" y="0"/>
                    <a:pt x="7200900" y="118237"/>
                    <a:pt x="7200900" y="264160"/>
                  </a:cubicBezTo>
                  <a:lnTo>
                    <a:pt x="7200900" y="1320927"/>
                  </a:lnTo>
                  <a:cubicBezTo>
                    <a:pt x="7200900" y="1466850"/>
                    <a:pt x="7079615" y="1585087"/>
                    <a:pt x="6930136" y="1585087"/>
                  </a:cubicBezTo>
                  <a:lnTo>
                    <a:pt x="270764" y="1585087"/>
                  </a:lnTo>
                  <a:cubicBezTo>
                    <a:pt x="121285" y="1585214"/>
                    <a:pt x="0" y="1466977"/>
                    <a:pt x="0" y="1321054"/>
                  </a:cubicBezTo>
                  <a:close/>
                </a:path>
              </a:pathLst>
            </a:custGeom>
            <a:solidFill>
              <a:srgbClr val="91C6F7"/>
            </a:solidFill>
          </p:spPr>
        </p:sp>
        <p:sp>
          <p:nvSpPr>
            <p:cNvPr name="Freeform 51" id="51"/>
            <p:cNvSpPr/>
            <p:nvPr/>
          </p:nvSpPr>
          <p:spPr>
            <a:xfrm flipH="false" flipV="false" rot="0">
              <a:off x="0" y="0"/>
              <a:ext cx="7251700" cy="1636014"/>
            </a:xfrm>
            <a:custGeom>
              <a:avLst/>
              <a:gdLst/>
              <a:ahLst/>
              <a:cxnLst/>
              <a:rect r="r" b="b" t="t" l="l"/>
              <a:pathLst>
                <a:path h="1636014" w="7251700">
                  <a:moveTo>
                    <a:pt x="0" y="289560"/>
                  </a:moveTo>
                  <a:cubicBezTo>
                    <a:pt x="0" y="129032"/>
                    <a:pt x="133223" y="0"/>
                    <a:pt x="296164" y="0"/>
                  </a:cubicBezTo>
                  <a:lnTo>
                    <a:pt x="6955536" y="0"/>
                  </a:lnTo>
                  <a:lnTo>
                    <a:pt x="6955536" y="25400"/>
                  </a:lnTo>
                  <a:lnTo>
                    <a:pt x="6955536" y="0"/>
                  </a:lnTo>
                  <a:cubicBezTo>
                    <a:pt x="7118604" y="0"/>
                    <a:pt x="7251700" y="129032"/>
                    <a:pt x="7251700" y="289560"/>
                  </a:cubicBezTo>
                  <a:lnTo>
                    <a:pt x="7226300" y="289560"/>
                  </a:lnTo>
                  <a:lnTo>
                    <a:pt x="7251700" y="289560"/>
                  </a:lnTo>
                  <a:lnTo>
                    <a:pt x="7251700" y="1346327"/>
                  </a:lnTo>
                  <a:lnTo>
                    <a:pt x="7226300" y="1346327"/>
                  </a:lnTo>
                  <a:lnTo>
                    <a:pt x="7251700" y="1346327"/>
                  </a:lnTo>
                  <a:cubicBezTo>
                    <a:pt x="7251700" y="1506855"/>
                    <a:pt x="7118477" y="1635887"/>
                    <a:pt x="6955536" y="1635887"/>
                  </a:cubicBezTo>
                  <a:lnTo>
                    <a:pt x="6955536" y="1610487"/>
                  </a:lnTo>
                  <a:lnTo>
                    <a:pt x="6955536" y="1635887"/>
                  </a:lnTo>
                  <a:lnTo>
                    <a:pt x="296164" y="1635887"/>
                  </a:lnTo>
                  <a:lnTo>
                    <a:pt x="296164" y="1610487"/>
                  </a:lnTo>
                  <a:lnTo>
                    <a:pt x="296164" y="1635887"/>
                  </a:lnTo>
                  <a:cubicBezTo>
                    <a:pt x="133223" y="1636014"/>
                    <a:pt x="0" y="1506982"/>
                    <a:pt x="0" y="1346454"/>
                  </a:cubicBezTo>
                  <a:lnTo>
                    <a:pt x="0" y="289560"/>
                  </a:lnTo>
                  <a:lnTo>
                    <a:pt x="25400" y="289560"/>
                  </a:lnTo>
                  <a:lnTo>
                    <a:pt x="0" y="289560"/>
                  </a:lnTo>
                  <a:moveTo>
                    <a:pt x="50800" y="289560"/>
                  </a:moveTo>
                  <a:lnTo>
                    <a:pt x="50800" y="1346327"/>
                  </a:lnTo>
                  <a:lnTo>
                    <a:pt x="25400" y="1346327"/>
                  </a:lnTo>
                  <a:lnTo>
                    <a:pt x="50800" y="1346327"/>
                  </a:lnTo>
                  <a:cubicBezTo>
                    <a:pt x="50800" y="1477645"/>
                    <a:pt x="160020" y="1585087"/>
                    <a:pt x="296164" y="1585087"/>
                  </a:cubicBezTo>
                  <a:lnTo>
                    <a:pt x="6955536" y="1585087"/>
                  </a:lnTo>
                  <a:cubicBezTo>
                    <a:pt x="7091680" y="1585087"/>
                    <a:pt x="7200900" y="1477645"/>
                    <a:pt x="7200900" y="1346327"/>
                  </a:cubicBezTo>
                  <a:lnTo>
                    <a:pt x="7200900" y="289560"/>
                  </a:lnTo>
                  <a:cubicBezTo>
                    <a:pt x="7200900" y="158242"/>
                    <a:pt x="7091680" y="50800"/>
                    <a:pt x="6955536" y="50800"/>
                  </a:cubicBezTo>
                  <a:lnTo>
                    <a:pt x="296164" y="50800"/>
                  </a:lnTo>
                  <a:lnTo>
                    <a:pt x="296164" y="25400"/>
                  </a:lnTo>
                  <a:lnTo>
                    <a:pt x="296164" y="50800"/>
                  </a:lnTo>
                  <a:cubicBezTo>
                    <a:pt x="160020" y="50800"/>
                    <a:pt x="50800" y="158242"/>
                    <a:pt x="50800" y="289560"/>
                  </a:cubicBezTo>
                  <a:close/>
                </a:path>
              </a:pathLst>
            </a:custGeom>
            <a:solidFill>
              <a:srgbClr val="91C6F7"/>
            </a:solidFill>
          </p:spPr>
        </p:sp>
      </p:grpSp>
      <p:grpSp>
        <p:nvGrpSpPr>
          <p:cNvPr name="Group 52" id="52"/>
          <p:cNvGrpSpPr/>
          <p:nvPr/>
        </p:nvGrpSpPr>
        <p:grpSpPr>
          <a:xfrm rot="0">
            <a:off x="1732666" y="3769461"/>
            <a:ext cx="2322867" cy="3107587"/>
            <a:chOff x="0" y="0"/>
            <a:chExt cx="3097156" cy="4143449"/>
          </a:xfrm>
        </p:grpSpPr>
        <p:sp>
          <p:nvSpPr>
            <p:cNvPr name="Freeform 53" id="53"/>
            <p:cNvSpPr/>
            <p:nvPr/>
          </p:nvSpPr>
          <p:spPr>
            <a:xfrm flipH="false" flipV="false" rot="0">
              <a:off x="0" y="0"/>
              <a:ext cx="3097156" cy="4143449"/>
            </a:xfrm>
            <a:custGeom>
              <a:avLst/>
              <a:gdLst/>
              <a:ahLst/>
              <a:cxnLst/>
              <a:rect r="r" b="b" t="t" l="l"/>
              <a:pathLst>
                <a:path h="4143449" w="3097156">
                  <a:moveTo>
                    <a:pt x="0" y="0"/>
                  </a:moveTo>
                  <a:lnTo>
                    <a:pt x="3097156" y="0"/>
                  </a:lnTo>
                  <a:lnTo>
                    <a:pt x="3097156" y="4143449"/>
                  </a:lnTo>
                  <a:lnTo>
                    <a:pt x="0" y="4143449"/>
                  </a:lnTo>
                  <a:close/>
                </a:path>
              </a:pathLst>
            </a:custGeom>
            <a:solidFill>
              <a:srgbClr val="000000">
                <a:alpha val="0"/>
              </a:srgbClr>
            </a:solidFill>
          </p:spPr>
        </p:sp>
        <p:sp>
          <p:nvSpPr>
            <p:cNvPr name="TextBox 54" id="54"/>
            <p:cNvSpPr txBox="true"/>
            <p:nvPr/>
          </p:nvSpPr>
          <p:spPr>
            <a:xfrm>
              <a:off x="0" y="-19050"/>
              <a:ext cx="3097156" cy="4162499"/>
            </a:xfrm>
            <a:prstGeom prst="rect">
              <a:avLst/>
            </a:prstGeom>
          </p:spPr>
          <p:txBody>
            <a:bodyPr anchor="t" rtlCol="false" tIns="0" lIns="0" bIns="0" rIns="0"/>
            <a:lstStyle/>
            <a:p>
              <a:pPr algn="l">
                <a:lnSpc>
                  <a:spcPts val="2520"/>
                </a:lnSpc>
              </a:pPr>
              <a:r>
                <a:rPr lang="en-US" sz="2100">
                  <a:solidFill>
                    <a:srgbClr val="000000"/>
                  </a:solidFill>
                  <a:latin typeface="Cambria"/>
                  <a:ea typeface="Cambria"/>
                  <a:cs typeface="Cambria"/>
                  <a:sym typeface="Cambria"/>
                </a:rPr>
                <a:t>Our app offers budget friendly subscriptions</a:t>
              </a:r>
            </a:p>
            <a:p>
              <a:pPr algn="l">
                <a:lnSpc>
                  <a:spcPts val="2520"/>
                </a:lnSpc>
              </a:pPr>
              <a:r>
                <a:rPr lang="en-US" sz="2100">
                  <a:solidFill>
                    <a:srgbClr val="000000"/>
                  </a:solidFill>
                  <a:latin typeface="Cambria"/>
                  <a:ea typeface="Cambria"/>
                  <a:cs typeface="Cambria"/>
                  <a:sym typeface="Cambria"/>
                </a:rPr>
                <a:t>making quality education accessible to all.</a:t>
              </a:r>
            </a:p>
          </p:txBody>
        </p:sp>
      </p:grpSp>
      <p:grpSp>
        <p:nvGrpSpPr>
          <p:cNvPr name="Group 55" id="55"/>
          <p:cNvGrpSpPr/>
          <p:nvPr/>
        </p:nvGrpSpPr>
        <p:grpSpPr>
          <a:xfrm rot="0">
            <a:off x="10060991" y="1795768"/>
            <a:ext cx="4318000" cy="2200153"/>
            <a:chOff x="0" y="0"/>
            <a:chExt cx="5757334" cy="2933538"/>
          </a:xfrm>
        </p:grpSpPr>
        <p:sp>
          <p:nvSpPr>
            <p:cNvPr name="Freeform 56" id="56"/>
            <p:cNvSpPr/>
            <p:nvPr/>
          </p:nvSpPr>
          <p:spPr>
            <a:xfrm flipH="false" flipV="false" rot="0">
              <a:off x="0" y="0"/>
              <a:ext cx="5757334" cy="2933538"/>
            </a:xfrm>
            <a:custGeom>
              <a:avLst/>
              <a:gdLst/>
              <a:ahLst/>
              <a:cxnLst/>
              <a:rect r="r" b="b" t="t" l="l"/>
              <a:pathLst>
                <a:path h="2933538" w="5757334">
                  <a:moveTo>
                    <a:pt x="0" y="0"/>
                  </a:moveTo>
                  <a:lnTo>
                    <a:pt x="5757334" y="0"/>
                  </a:lnTo>
                  <a:lnTo>
                    <a:pt x="5757334" y="2933538"/>
                  </a:lnTo>
                  <a:lnTo>
                    <a:pt x="0" y="2933538"/>
                  </a:lnTo>
                  <a:close/>
                </a:path>
              </a:pathLst>
            </a:custGeom>
            <a:solidFill>
              <a:srgbClr val="000000">
                <a:alpha val="0"/>
              </a:srgbClr>
            </a:solidFill>
          </p:spPr>
        </p:sp>
        <p:sp>
          <p:nvSpPr>
            <p:cNvPr name="TextBox 57" id="57"/>
            <p:cNvSpPr txBox="true"/>
            <p:nvPr/>
          </p:nvSpPr>
          <p:spPr>
            <a:xfrm>
              <a:off x="0" y="-9525"/>
              <a:ext cx="5757334" cy="294306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Market Potential</a:t>
              </a:r>
            </a:p>
            <a:p>
              <a:pPr algn="l" marL="343852" indent="-171926" lvl="1">
                <a:lnSpc>
                  <a:spcPts val="2279"/>
                </a:lnSpc>
                <a:buFont typeface="Arial"/>
                <a:buChar char="•"/>
              </a:pPr>
              <a:r>
                <a:rPr lang="en-US" sz="1899">
                  <a:solidFill>
                    <a:srgbClr val="000000"/>
                  </a:solidFill>
                  <a:latin typeface="Cambria"/>
                  <a:ea typeface="Cambria"/>
                  <a:cs typeface="Cambria"/>
                  <a:sym typeface="Cambria"/>
                </a:rPr>
                <a:t>Target educational institutions</a:t>
              </a:r>
            </a:p>
            <a:p>
              <a:pPr algn="l" marL="343852" indent="-171926" lvl="1">
                <a:lnSpc>
                  <a:spcPts val="2279"/>
                </a:lnSpc>
                <a:buFont typeface="Arial"/>
                <a:buChar char="•"/>
              </a:pPr>
              <a:r>
                <a:rPr lang="en-US" sz="1899">
                  <a:solidFill>
                    <a:srgbClr val="000000"/>
                  </a:solidFill>
                  <a:latin typeface="Cambria"/>
                  <a:ea typeface="Cambria"/>
                  <a:cs typeface="Cambria"/>
                  <a:sym typeface="Cambria"/>
                </a:rPr>
                <a:t>Target online course providers</a:t>
              </a:r>
            </a:p>
            <a:p>
              <a:pPr algn="l" marL="343852" indent="-171926" lvl="1">
                <a:lnSpc>
                  <a:spcPts val="2279"/>
                </a:lnSpc>
              </a:pPr>
            </a:p>
          </p:txBody>
        </p:sp>
      </p:grpSp>
      <p:grpSp>
        <p:nvGrpSpPr>
          <p:cNvPr name="Group 58" id="58"/>
          <p:cNvGrpSpPr/>
          <p:nvPr/>
        </p:nvGrpSpPr>
        <p:grpSpPr>
          <a:xfrm rot="0">
            <a:off x="10027125" y="3240277"/>
            <a:ext cx="4385733" cy="2200153"/>
            <a:chOff x="0" y="0"/>
            <a:chExt cx="5847644" cy="2933538"/>
          </a:xfrm>
        </p:grpSpPr>
        <p:sp>
          <p:nvSpPr>
            <p:cNvPr name="Freeform 59" id="59"/>
            <p:cNvSpPr/>
            <p:nvPr/>
          </p:nvSpPr>
          <p:spPr>
            <a:xfrm flipH="false" flipV="false" rot="0">
              <a:off x="0" y="0"/>
              <a:ext cx="5847644" cy="2933538"/>
            </a:xfrm>
            <a:custGeom>
              <a:avLst/>
              <a:gdLst/>
              <a:ahLst/>
              <a:cxnLst/>
              <a:rect r="r" b="b" t="t" l="l"/>
              <a:pathLst>
                <a:path h="2933538" w="5847644">
                  <a:moveTo>
                    <a:pt x="0" y="0"/>
                  </a:moveTo>
                  <a:lnTo>
                    <a:pt x="5847644" y="0"/>
                  </a:lnTo>
                  <a:lnTo>
                    <a:pt x="5847644" y="2933538"/>
                  </a:lnTo>
                  <a:lnTo>
                    <a:pt x="0" y="2933538"/>
                  </a:lnTo>
                  <a:close/>
                </a:path>
              </a:pathLst>
            </a:custGeom>
            <a:solidFill>
              <a:srgbClr val="000000">
                <a:alpha val="0"/>
              </a:srgbClr>
            </a:solidFill>
          </p:spPr>
        </p:sp>
        <p:sp>
          <p:nvSpPr>
            <p:cNvPr name="TextBox 60" id="60"/>
            <p:cNvSpPr txBox="true"/>
            <p:nvPr/>
          </p:nvSpPr>
          <p:spPr>
            <a:xfrm>
              <a:off x="0" y="-9525"/>
              <a:ext cx="5847644" cy="294306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Revenue Model</a:t>
              </a:r>
            </a:p>
            <a:p>
              <a:pPr algn="l" marL="343852" indent="-171926" lvl="1">
                <a:lnSpc>
                  <a:spcPts val="2279"/>
                </a:lnSpc>
                <a:buFont typeface="Arial"/>
                <a:buChar char="•"/>
              </a:pPr>
              <a:r>
                <a:rPr lang="en-US" sz="1899">
                  <a:solidFill>
                    <a:srgbClr val="000000"/>
                  </a:solidFill>
                  <a:latin typeface="Cambria"/>
                  <a:ea typeface="Cambria"/>
                  <a:cs typeface="Cambria"/>
                  <a:sym typeface="Cambria"/>
                </a:rPr>
                <a:t>Subscription-based pricing</a:t>
              </a:r>
            </a:p>
            <a:p>
              <a:pPr algn="l" marL="343852" indent="-171926" lvl="1">
                <a:lnSpc>
                  <a:spcPts val="2279"/>
                </a:lnSpc>
                <a:buFont typeface="Arial"/>
                <a:buChar char="•"/>
              </a:pPr>
              <a:r>
                <a:rPr lang="en-US" sz="1899">
                  <a:solidFill>
                    <a:srgbClr val="000000"/>
                  </a:solidFill>
                  <a:latin typeface="Cambria"/>
                  <a:ea typeface="Cambria"/>
                  <a:cs typeface="Cambria"/>
                  <a:sym typeface="Cambria"/>
                </a:rPr>
                <a:t>Licensing fees</a:t>
              </a:r>
            </a:p>
            <a:p>
              <a:pPr algn="l" marL="343852" indent="-171926" lvl="1">
                <a:lnSpc>
                  <a:spcPts val="2279"/>
                </a:lnSpc>
              </a:pPr>
            </a:p>
          </p:txBody>
        </p:sp>
      </p:grpSp>
      <p:grpSp>
        <p:nvGrpSpPr>
          <p:cNvPr name="Group 61" id="61"/>
          <p:cNvGrpSpPr/>
          <p:nvPr/>
        </p:nvGrpSpPr>
        <p:grpSpPr>
          <a:xfrm rot="0">
            <a:off x="10060991" y="4865130"/>
            <a:ext cx="4114800" cy="2217553"/>
            <a:chOff x="0" y="0"/>
            <a:chExt cx="5486400" cy="2956737"/>
          </a:xfrm>
        </p:grpSpPr>
        <p:sp>
          <p:nvSpPr>
            <p:cNvPr name="Freeform 62" id="62"/>
            <p:cNvSpPr/>
            <p:nvPr/>
          </p:nvSpPr>
          <p:spPr>
            <a:xfrm flipH="false" flipV="false" rot="0">
              <a:off x="0" y="0"/>
              <a:ext cx="5486400" cy="2956737"/>
            </a:xfrm>
            <a:custGeom>
              <a:avLst/>
              <a:gdLst/>
              <a:ahLst/>
              <a:cxnLst/>
              <a:rect r="r" b="b" t="t" l="l"/>
              <a:pathLst>
                <a:path h="2956737" w="5486400">
                  <a:moveTo>
                    <a:pt x="0" y="0"/>
                  </a:moveTo>
                  <a:lnTo>
                    <a:pt x="5486400" y="0"/>
                  </a:lnTo>
                  <a:lnTo>
                    <a:pt x="5486400" y="2956737"/>
                  </a:lnTo>
                  <a:lnTo>
                    <a:pt x="0" y="2956737"/>
                  </a:lnTo>
                  <a:close/>
                </a:path>
              </a:pathLst>
            </a:custGeom>
            <a:solidFill>
              <a:srgbClr val="000000">
                <a:alpha val="0"/>
              </a:srgbClr>
            </a:solidFill>
          </p:spPr>
        </p:sp>
        <p:sp>
          <p:nvSpPr>
            <p:cNvPr name="TextBox 63" id="63"/>
            <p:cNvSpPr txBox="true"/>
            <p:nvPr/>
          </p:nvSpPr>
          <p:spPr>
            <a:xfrm>
              <a:off x="0" y="-9525"/>
              <a:ext cx="5486400" cy="2966262"/>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User Segmentation</a:t>
              </a:r>
            </a:p>
            <a:p>
              <a:pPr algn="l" marL="343852" indent="-171926" lvl="1">
                <a:lnSpc>
                  <a:spcPts val="2279"/>
                </a:lnSpc>
                <a:buFont typeface="Arial"/>
                <a:buChar char="•"/>
              </a:pPr>
              <a:r>
                <a:rPr lang="en-US" sz="1899">
                  <a:solidFill>
                    <a:srgbClr val="000000"/>
                  </a:solidFill>
                  <a:latin typeface="Cambria"/>
                  <a:ea typeface="Cambria"/>
                  <a:cs typeface="Cambria"/>
                  <a:sym typeface="Cambria"/>
                </a:rPr>
                <a:t>Schools and institutions</a:t>
              </a:r>
            </a:p>
            <a:p>
              <a:pPr algn="l" marL="343852" indent="-171926" lvl="1">
                <a:lnSpc>
                  <a:spcPts val="2279"/>
                </a:lnSpc>
                <a:buFont typeface="Arial"/>
                <a:buChar char="•"/>
              </a:pPr>
              <a:r>
                <a:rPr lang="en-US" sz="1899">
                  <a:solidFill>
                    <a:srgbClr val="000000"/>
                  </a:solidFill>
                  <a:latin typeface="Cambria"/>
                  <a:ea typeface="Cambria"/>
                  <a:cs typeface="Cambria"/>
                  <a:sym typeface="Cambria"/>
                </a:rPr>
                <a:t>Individual learners</a:t>
              </a:r>
            </a:p>
            <a:p>
              <a:pPr algn="l" marL="343852" indent="-171926" lvl="1">
                <a:lnSpc>
                  <a:spcPts val="2279"/>
                </a:lnSpc>
              </a:pPr>
            </a:p>
          </p:txBody>
        </p:sp>
      </p:grpSp>
      <p:grpSp>
        <p:nvGrpSpPr>
          <p:cNvPr name="Group 64" id="64"/>
          <p:cNvGrpSpPr/>
          <p:nvPr/>
        </p:nvGrpSpPr>
        <p:grpSpPr>
          <a:xfrm rot="0">
            <a:off x="10027125" y="6313702"/>
            <a:ext cx="4842933" cy="1914403"/>
            <a:chOff x="0" y="0"/>
            <a:chExt cx="6457244" cy="2552538"/>
          </a:xfrm>
        </p:grpSpPr>
        <p:sp>
          <p:nvSpPr>
            <p:cNvPr name="Freeform 65" id="65"/>
            <p:cNvSpPr/>
            <p:nvPr/>
          </p:nvSpPr>
          <p:spPr>
            <a:xfrm flipH="false" flipV="false" rot="0">
              <a:off x="0" y="0"/>
              <a:ext cx="6457244" cy="2552538"/>
            </a:xfrm>
            <a:custGeom>
              <a:avLst/>
              <a:gdLst/>
              <a:ahLst/>
              <a:cxnLst/>
              <a:rect r="r" b="b" t="t" l="l"/>
              <a:pathLst>
                <a:path h="2552538" w="6457244">
                  <a:moveTo>
                    <a:pt x="0" y="0"/>
                  </a:moveTo>
                  <a:lnTo>
                    <a:pt x="6457244" y="0"/>
                  </a:lnTo>
                  <a:lnTo>
                    <a:pt x="6457244" y="2552538"/>
                  </a:lnTo>
                  <a:lnTo>
                    <a:pt x="0" y="2552538"/>
                  </a:lnTo>
                  <a:close/>
                </a:path>
              </a:pathLst>
            </a:custGeom>
            <a:solidFill>
              <a:srgbClr val="000000">
                <a:alpha val="0"/>
              </a:srgbClr>
            </a:solidFill>
          </p:spPr>
        </p:sp>
        <p:sp>
          <p:nvSpPr>
            <p:cNvPr name="TextBox 66" id="66"/>
            <p:cNvSpPr txBox="true"/>
            <p:nvPr/>
          </p:nvSpPr>
          <p:spPr>
            <a:xfrm>
              <a:off x="0" y="-9525"/>
              <a:ext cx="6457244" cy="256206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Non-profits and Low-income Users</a:t>
              </a:r>
            </a:p>
            <a:p>
              <a:pPr algn="l" marL="343852" indent="-171926" lvl="1">
                <a:lnSpc>
                  <a:spcPts val="2279"/>
                </a:lnSpc>
                <a:buFont typeface="Arial"/>
                <a:buChar char="•"/>
              </a:pPr>
              <a:r>
                <a:rPr lang="en-US" sz="1899">
                  <a:solidFill>
                    <a:srgbClr val="000000"/>
                  </a:solidFill>
                  <a:latin typeface="Cambria"/>
                  <a:ea typeface="Cambria"/>
                  <a:cs typeface="Cambria"/>
                  <a:sym typeface="Cambria"/>
                </a:rPr>
                <a:t>Free or discounted rates</a:t>
              </a:r>
            </a:p>
            <a:p>
              <a:pPr algn="l" marL="343852" indent="-171926" lvl="1">
                <a:lnSpc>
                  <a:spcPts val="2279"/>
                </a:lnSpc>
              </a:pPr>
            </a:p>
          </p:txBody>
        </p:sp>
      </p:grpSp>
      <p:grpSp>
        <p:nvGrpSpPr>
          <p:cNvPr name="Group 67" id="67"/>
          <p:cNvGrpSpPr/>
          <p:nvPr/>
        </p:nvGrpSpPr>
        <p:grpSpPr>
          <a:xfrm rot="0">
            <a:off x="10027125" y="7515347"/>
            <a:ext cx="4417358" cy="2771653"/>
            <a:chOff x="0" y="0"/>
            <a:chExt cx="5889810" cy="3695538"/>
          </a:xfrm>
        </p:grpSpPr>
        <p:sp>
          <p:nvSpPr>
            <p:cNvPr name="Freeform 68" id="68"/>
            <p:cNvSpPr/>
            <p:nvPr/>
          </p:nvSpPr>
          <p:spPr>
            <a:xfrm flipH="false" flipV="false" rot="0">
              <a:off x="0" y="0"/>
              <a:ext cx="5889810" cy="3695538"/>
            </a:xfrm>
            <a:custGeom>
              <a:avLst/>
              <a:gdLst/>
              <a:ahLst/>
              <a:cxnLst/>
              <a:rect r="r" b="b" t="t" l="l"/>
              <a:pathLst>
                <a:path h="3695538" w="5889810">
                  <a:moveTo>
                    <a:pt x="0" y="0"/>
                  </a:moveTo>
                  <a:lnTo>
                    <a:pt x="5889810" y="0"/>
                  </a:lnTo>
                  <a:lnTo>
                    <a:pt x="5889810" y="3695538"/>
                  </a:lnTo>
                  <a:lnTo>
                    <a:pt x="0" y="3695538"/>
                  </a:lnTo>
                  <a:close/>
                </a:path>
              </a:pathLst>
            </a:custGeom>
            <a:solidFill>
              <a:srgbClr val="000000">
                <a:alpha val="0"/>
              </a:srgbClr>
            </a:solidFill>
          </p:spPr>
        </p:sp>
        <p:sp>
          <p:nvSpPr>
            <p:cNvPr name="TextBox 69" id="69"/>
            <p:cNvSpPr txBox="true"/>
            <p:nvPr/>
          </p:nvSpPr>
          <p:spPr>
            <a:xfrm>
              <a:off x="0" y="-9525"/>
              <a:ext cx="5889810" cy="370506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Marketing Strategy</a:t>
              </a:r>
            </a:p>
            <a:p>
              <a:pPr algn="l" marL="343852" indent="-171926" lvl="1">
                <a:lnSpc>
                  <a:spcPts val="2279"/>
                </a:lnSpc>
                <a:buFont typeface="Arial"/>
                <a:buChar char="•"/>
              </a:pPr>
              <a:r>
                <a:rPr lang="en-US" sz="1899">
                  <a:solidFill>
                    <a:srgbClr val="000000"/>
                  </a:solidFill>
                  <a:latin typeface="Cambria"/>
                  <a:ea typeface="Cambria"/>
                  <a:cs typeface="Cambria"/>
                  <a:sym typeface="Cambria"/>
                </a:rPr>
                <a:t>Promote through educational conferences</a:t>
              </a:r>
            </a:p>
            <a:p>
              <a:pPr algn="l" marL="343852" indent="-171926" lvl="1">
                <a:lnSpc>
                  <a:spcPts val="2279"/>
                </a:lnSpc>
                <a:buFont typeface="Arial"/>
                <a:buChar char="•"/>
              </a:pPr>
              <a:r>
                <a:rPr lang="en-US" sz="1899">
                  <a:solidFill>
                    <a:srgbClr val="000000"/>
                  </a:solidFill>
                  <a:latin typeface="Cambria"/>
                  <a:ea typeface="Cambria"/>
                  <a:cs typeface="Cambria"/>
                  <a:sym typeface="Cambria"/>
                </a:rPr>
                <a:t>Advertise on online platforms</a:t>
              </a:r>
            </a:p>
            <a:p>
              <a:pPr algn="l" marL="343852" indent="-171926" lvl="1">
                <a:lnSpc>
                  <a:spcPts val="2279"/>
                </a:lnSpc>
                <a:buFont typeface="Arial"/>
                <a:buChar char="•"/>
              </a:pPr>
              <a:r>
                <a:rPr lang="en-US" sz="1899">
                  <a:solidFill>
                    <a:srgbClr val="000000"/>
                  </a:solidFill>
                  <a:latin typeface="Cambria"/>
                  <a:ea typeface="Cambria"/>
                  <a:cs typeface="Cambria"/>
                  <a:sym typeface="Cambria"/>
                </a:rPr>
                <a:t>Direct outreach to potential clients</a:t>
              </a:r>
            </a:p>
            <a:p>
              <a:pPr algn="l" marL="343852" indent="-171926" lvl="1">
                <a:lnSpc>
                  <a:spcPts val="2279"/>
                </a:lnSpc>
              </a:pPr>
            </a:p>
          </p:txBody>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52713" y="9739312"/>
            <a:ext cx="1020987" cy="547688"/>
            <a:chOff x="0" y="0"/>
            <a:chExt cx="1361316" cy="730250"/>
          </a:xfrm>
        </p:grpSpPr>
        <p:sp>
          <p:nvSpPr>
            <p:cNvPr name="Freeform 3" id="3"/>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4" id="4"/>
            <p:cNvSpPr txBox="true"/>
            <p:nvPr/>
          </p:nvSpPr>
          <p:spPr>
            <a:xfrm>
              <a:off x="0" y="-19050"/>
              <a:ext cx="1361316" cy="749300"/>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0" y="9723312"/>
            <a:ext cx="18288000" cy="565029"/>
            <a:chOff x="0" y="0"/>
            <a:chExt cx="24384000" cy="753372"/>
          </a:xfrm>
        </p:grpSpPr>
        <p:sp>
          <p:nvSpPr>
            <p:cNvPr name="Freeform 10" id="10"/>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11" id="11"/>
          <p:cNvGrpSpPr/>
          <p:nvPr/>
        </p:nvGrpSpPr>
        <p:grpSpPr>
          <a:xfrm rot="0">
            <a:off x="0" y="10015359"/>
            <a:ext cx="18288000" cy="271643"/>
            <a:chOff x="0" y="0"/>
            <a:chExt cx="24384000" cy="362190"/>
          </a:xfrm>
        </p:grpSpPr>
        <p:sp>
          <p:nvSpPr>
            <p:cNvPr name="Freeform 12" id="12"/>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13" id="13"/>
          <p:cNvGrpSpPr/>
          <p:nvPr/>
        </p:nvGrpSpPr>
        <p:grpSpPr>
          <a:xfrm rot="0">
            <a:off x="17152713" y="9739312"/>
            <a:ext cx="1020987" cy="547688"/>
            <a:chOff x="0" y="0"/>
            <a:chExt cx="1361316" cy="730250"/>
          </a:xfrm>
        </p:grpSpPr>
        <p:sp>
          <p:nvSpPr>
            <p:cNvPr name="Freeform 14" id="14"/>
            <p:cNvSpPr/>
            <p:nvPr/>
          </p:nvSpPr>
          <p:spPr>
            <a:xfrm flipH="false" flipV="false" rot="0">
              <a:off x="0" y="0"/>
              <a:ext cx="1361316" cy="730250"/>
            </a:xfrm>
            <a:custGeom>
              <a:avLst/>
              <a:gdLst/>
              <a:ahLst/>
              <a:cxnLst/>
              <a:rect r="r" b="b" t="t" l="l"/>
              <a:pathLst>
                <a:path h="730250" w="1361316">
                  <a:moveTo>
                    <a:pt x="0" y="0"/>
                  </a:moveTo>
                  <a:lnTo>
                    <a:pt x="1361316" y="0"/>
                  </a:lnTo>
                  <a:lnTo>
                    <a:pt x="1361316" y="730250"/>
                  </a:lnTo>
                  <a:lnTo>
                    <a:pt x="0" y="730250"/>
                  </a:lnTo>
                  <a:close/>
                </a:path>
              </a:pathLst>
            </a:custGeom>
            <a:solidFill>
              <a:srgbClr val="000000">
                <a:alpha val="0"/>
              </a:srgbClr>
            </a:solidFill>
          </p:spPr>
        </p:sp>
        <p:sp>
          <p:nvSpPr>
            <p:cNvPr name="TextBox 15" id="15"/>
            <p:cNvSpPr txBox="true"/>
            <p:nvPr/>
          </p:nvSpPr>
          <p:spPr>
            <a:xfrm>
              <a:off x="0" y="-19050"/>
              <a:ext cx="1361316" cy="749300"/>
            </a:xfrm>
            <a:prstGeom prst="rect">
              <a:avLst/>
            </a:prstGeom>
          </p:spPr>
          <p:txBody>
            <a:bodyPr anchor="ctr" rtlCol="false" tIns="0" lIns="0" bIns="0" rIns="0"/>
            <a:lstStyle/>
            <a:p>
              <a:pPr algn="l">
                <a:lnSpc>
                  <a:spcPts val="2520"/>
                </a:lnSpc>
              </a:pPr>
              <a:r>
                <a:rPr lang="en-US" sz="2100" b="true">
                  <a:solidFill>
                    <a:srgbClr val="000000"/>
                  </a:solidFill>
                  <a:latin typeface="Cambria Bold"/>
                  <a:ea typeface="Cambria Bold"/>
                  <a:cs typeface="Cambria Bold"/>
                  <a:sym typeface="Cambria Bold"/>
                </a:rPr>
                <a:t>‹#›</a:t>
              </a:r>
            </a:p>
          </p:txBody>
        </p:sp>
      </p:grpSp>
      <p:grpSp>
        <p:nvGrpSpPr>
          <p:cNvPr name="Group 16" id="16"/>
          <p:cNvGrpSpPr/>
          <p:nvPr/>
        </p:nvGrpSpPr>
        <p:grpSpPr>
          <a:xfrm rot="0">
            <a:off x="1561484" y="3171284"/>
            <a:ext cx="6415364" cy="5940754"/>
            <a:chOff x="0" y="0"/>
            <a:chExt cx="8553818" cy="7921005"/>
          </a:xfrm>
        </p:grpSpPr>
        <p:sp>
          <p:nvSpPr>
            <p:cNvPr name="Freeform 17" id="17"/>
            <p:cNvSpPr/>
            <p:nvPr/>
          </p:nvSpPr>
          <p:spPr>
            <a:xfrm flipH="false" flipV="false" rot="0">
              <a:off x="0" y="0"/>
              <a:ext cx="8553818" cy="7921005"/>
            </a:xfrm>
            <a:custGeom>
              <a:avLst/>
              <a:gdLst/>
              <a:ahLst/>
              <a:cxnLst/>
              <a:rect r="r" b="b" t="t" l="l"/>
              <a:pathLst>
                <a:path h="7921005" w="8553818">
                  <a:moveTo>
                    <a:pt x="0" y="0"/>
                  </a:moveTo>
                  <a:lnTo>
                    <a:pt x="8553818" y="0"/>
                  </a:lnTo>
                  <a:lnTo>
                    <a:pt x="8553818" y="7921005"/>
                  </a:lnTo>
                  <a:lnTo>
                    <a:pt x="0" y="7921005"/>
                  </a:lnTo>
                  <a:close/>
                </a:path>
              </a:pathLst>
            </a:custGeom>
            <a:solidFill>
              <a:srgbClr val="000000">
                <a:alpha val="0"/>
              </a:srgbClr>
            </a:solidFill>
          </p:spPr>
        </p:sp>
        <p:sp>
          <p:nvSpPr>
            <p:cNvPr name="TextBox 18" id="18"/>
            <p:cNvSpPr txBox="true"/>
            <p:nvPr/>
          </p:nvSpPr>
          <p:spPr>
            <a:xfrm>
              <a:off x="0" y="-19050"/>
              <a:ext cx="8553818" cy="7940055"/>
            </a:xfrm>
            <a:prstGeom prst="rect">
              <a:avLst/>
            </a:prstGeom>
          </p:spPr>
          <p:txBody>
            <a:bodyPr anchor="t" rtlCol="false" tIns="0" lIns="0" bIns="0" rIns="0"/>
            <a:lstStyle/>
            <a:p>
              <a:pPr algn="l">
                <a:lnSpc>
                  <a:spcPts val="9720"/>
                </a:lnSpc>
              </a:pPr>
              <a:r>
                <a:rPr lang="en-US" sz="8100" b="true">
                  <a:solidFill>
                    <a:srgbClr val="002060"/>
                  </a:solidFill>
                  <a:latin typeface="Cambria Bold"/>
                  <a:ea typeface="Cambria Bold"/>
                  <a:cs typeface="Cambria Bold"/>
                  <a:sym typeface="Cambria Bold"/>
                </a:rPr>
                <a:t>Thank You</a:t>
              </a:r>
            </a:p>
          </p:txBody>
        </p:sp>
      </p:grpSp>
      <p:sp>
        <p:nvSpPr>
          <p:cNvPr name="Freeform 19" id="19" descr="This image is of an abstract shape. "/>
          <p:cNvSpPr/>
          <p:nvPr/>
        </p:nvSpPr>
        <p:spPr>
          <a:xfrm flipH="false" flipV="false" rot="0">
            <a:off x="4613209" y="-5859976"/>
            <a:ext cx="18910898" cy="21937097"/>
          </a:xfrm>
          <a:custGeom>
            <a:avLst/>
            <a:gdLst/>
            <a:ahLst/>
            <a:cxnLst/>
            <a:rect r="r" b="b" t="t" l="l"/>
            <a:pathLst>
              <a:path h="21937097" w="18910898">
                <a:moveTo>
                  <a:pt x="0" y="0"/>
                </a:moveTo>
                <a:lnTo>
                  <a:pt x="18910899" y="0"/>
                </a:lnTo>
                <a:lnTo>
                  <a:pt x="18910899"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40094"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8</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grpSp>
        <p:nvGrpSpPr>
          <p:cNvPr name="Group 9" id="9"/>
          <p:cNvGrpSpPr/>
          <p:nvPr/>
        </p:nvGrpSpPr>
        <p:grpSpPr>
          <a:xfrm rot="0">
            <a:off x="1286888" y="2361678"/>
            <a:ext cx="7268562" cy="8398204"/>
            <a:chOff x="0" y="0"/>
            <a:chExt cx="9691416" cy="11197605"/>
          </a:xfrm>
        </p:grpSpPr>
        <p:sp>
          <p:nvSpPr>
            <p:cNvPr name="Freeform 10" id="10"/>
            <p:cNvSpPr/>
            <p:nvPr/>
          </p:nvSpPr>
          <p:spPr>
            <a:xfrm flipH="false" flipV="false" rot="0">
              <a:off x="0" y="0"/>
              <a:ext cx="9691416" cy="11197605"/>
            </a:xfrm>
            <a:custGeom>
              <a:avLst/>
              <a:gdLst/>
              <a:ahLst/>
              <a:cxnLst/>
              <a:rect r="r" b="b" t="t" l="l"/>
              <a:pathLst>
                <a:path h="11197605" w="9691416">
                  <a:moveTo>
                    <a:pt x="0" y="0"/>
                  </a:moveTo>
                  <a:lnTo>
                    <a:pt x="9691416" y="0"/>
                  </a:lnTo>
                  <a:lnTo>
                    <a:pt x="9691416" y="11197605"/>
                  </a:lnTo>
                  <a:lnTo>
                    <a:pt x="0" y="11197605"/>
                  </a:lnTo>
                  <a:close/>
                </a:path>
              </a:pathLst>
            </a:custGeom>
            <a:solidFill>
              <a:srgbClr val="000000">
                <a:alpha val="0"/>
              </a:srgbClr>
            </a:solidFill>
          </p:spPr>
        </p:sp>
        <p:sp>
          <p:nvSpPr>
            <p:cNvPr name="TextBox 11" id="11"/>
            <p:cNvSpPr txBox="true"/>
            <p:nvPr/>
          </p:nvSpPr>
          <p:spPr>
            <a:xfrm>
              <a:off x="0" y="-19050"/>
              <a:ext cx="9691416" cy="11216655"/>
            </a:xfrm>
            <a:prstGeom prst="rect">
              <a:avLst/>
            </a:prstGeom>
          </p:spPr>
          <p:txBody>
            <a:bodyPr anchor="t" rtlCol="false" tIns="0" lIns="0" bIns="0" rIns="0"/>
            <a:lstStyle/>
            <a:p>
              <a:pPr algn="l">
                <a:lnSpc>
                  <a:spcPts val="9720"/>
                </a:lnSpc>
              </a:pPr>
              <a:r>
                <a:rPr lang="en-US" sz="8100" b="true">
                  <a:solidFill>
                    <a:srgbClr val="808080"/>
                  </a:solidFill>
                  <a:latin typeface="Cambria Bold"/>
                  <a:ea typeface="Cambria Bold"/>
                  <a:cs typeface="Cambria Bold"/>
                  <a:sym typeface="Cambria Bold"/>
                </a:rPr>
                <a:t>04</a:t>
              </a:r>
            </a:p>
            <a:p>
              <a:pPr algn="l">
                <a:lnSpc>
                  <a:spcPts val="9720"/>
                </a:lnSpc>
              </a:pPr>
              <a:r>
                <a:rPr lang="en-US" sz="8100" b="true">
                  <a:solidFill>
                    <a:srgbClr val="002060"/>
                  </a:solidFill>
                  <a:latin typeface="Cambria Bold"/>
                  <a:ea typeface="Cambria Bold"/>
                  <a:cs typeface="Cambria Bold"/>
                  <a:sym typeface="Cambria Bold"/>
                </a:rPr>
                <a:t>SYSTEM </a:t>
              </a:r>
            </a:p>
            <a:p>
              <a:pPr algn="l">
                <a:lnSpc>
                  <a:spcPts val="9720"/>
                </a:lnSpc>
              </a:pPr>
              <a:r>
                <a:rPr lang="en-US" sz="8100" b="true">
                  <a:solidFill>
                    <a:srgbClr val="002060"/>
                  </a:solidFill>
                  <a:latin typeface="Cambria Bold"/>
                  <a:ea typeface="Cambria Bold"/>
                  <a:cs typeface="Cambria Bold"/>
                  <a:sym typeface="Cambria Bold"/>
                </a:rPr>
                <a:t>OVERVIEW</a:t>
              </a:r>
            </a:p>
          </p:txBody>
        </p:sp>
      </p:grpSp>
      <p:sp>
        <p:nvSpPr>
          <p:cNvPr name="Freeform 12" id="12"/>
          <p:cNvSpPr/>
          <p:nvPr/>
        </p:nvSpPr>
        <p:spPr>
          <a:xfrm flipH="false" flipV="false" rot="0">
            <a:off x="6091265" y="-12912209"/>
            <a:ext cx="18910898" cy="21937097"/>
          </a:xfrm>
          <a:custGeom>
            <a:avLst/>
            <a:gdLst/>
            <a:ahLst/>
            <a:cxnLst/>
            <a:rect r="r" b="b" t="t" l="l"/>
            <a:pathLst>
              <a:path h="21937097" w="18910898">
                <a:moveTo>
                  <a:pt x="0" y="0"/>
                </a:moveTo>
                <a:lnTo>
                  <a:pt x="18910898" y="0"/>
                </a:lnTo>
                <a:lnTo>
                  <a:pt x="18910898"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59463" y="8937558"/>
            <a:ext cx="1020987" cy="1980251"/>
            <a:chOff x="0" y="0"/>
            <a:chExt cx="1361316" cy="2640335"/>
          </a:xfrm>
        </p:grpSpPr>
        <p:sp>
          <p:nvSpPr>
            <p:cNvPr name="Freeform 3" id="3"/>
            <p:cNvSpPr/>
            <p:nvPr/>
          </p:nvSpPr>
          <p:spPr>
            <a:xfrm flipH="false" flipV="false" rot="0">
              <a:off x="0" y="0"/>
              <a:ext cx="1361316" cy="2640335"/>
            </a:xfrm>
            <a:custGeom>
              <a:avLst/>
              <a:gdLst/>
              <a:ahLst/>
              <a:cxnLst/>
              <a:rect r="r" b="b" t="t" l="l"/>
              <a:pathLst>
                <a:path h="2640335" w="1361316">
                  <a:moveTo>
                    <a:pt x="0" y="0"/>
                  </a:moveTo>
                  <a:lnTo>
                    <a:pt x="1361316" y="0"/>
                  </a:lnTo>
                  <a:lnTo>
                    <a:pt x="1361316" y="2640335"/>
                  </a:lnTo>
                  <a:lnTo>
                    <a:pt x="0" y="2640335"/>
                  </a:lnTo>
                  <a:close/>
                </a:path>
              </a:pathLst>
            </a:custGeom>
            <a:solidFill>
              <a:srgbClr val="000000">
                <a:alpha val="0"/>
              </a:srgbClr>
            </a:solidFill>
          </p:spPr>
        </p:sp>
        <p:sp>
          <p:nvSpPr>
            <p:cNvPr name="TextBox 4" id="4"/>
            <p:cNvSpPr txBox="true"/>
            <p:nvPr/>
          </p:nvSpPr>
          <p:spPr>
            <a:xfrm>
              <a:off x="0" y="-19050"/>
              <a:ext cx="1361316" cy="2659385"/>
            </a:xfrm>
            <a:prstGeom prst="rect">
              <a:avLst/>
            </a:prstGeom>
          </p:spPr>
          <p:txBody>
            <a:bodyPr anchor="ctr" rtlCol="false" tIns="0" lIns="0" bIns="0" rIns="0"/>
            <a:lstStyle/>
            <a:p>
              <a:pPr algn="l">
                <a:lnSpc>
                  <a:spcPts val="3240"/>
                </a:lnSpc>
              </a:pPr>
              <a:r>
                <a:rPr lang="en-US" sz="2700">
                  <a:solidFill>
                    <a:srgbClr val="000000"/>
                  </a:solidFill>
                  <a:latin typeface="Cambria"/>
                  <a:ea typeface="Cambria"/>
                  <a:cs typeface="Cambria"/>
                  <a:sym typeface="Cambria"/>
                </a:rPr>
                <a:t>9</a:t>
              </a:r>
            </a:p>
          </p:txBody>
        </p:sp>
      </p:gr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grpSp>
        <p:nvGrpSpPr>
          <p:cNvPr name="Group 6" id="6"/>
          <p:cNvGrpSpPr/>
          <p:nvPr/>
        </p:nvGrpSpPr>
        <p:grpSpPr>
          <a:xfrm rot="0">
            <a:off x="15430500" y="9805406"/>
            <a:ext cx="1600200" cy="415499"/>
            <a:chOff x="0" y="0"/>
            <a:chExt cx="2133600" cy="553998"/>
          </a:xfrm>
        </p:grpSpPr>
        <p:sp>
          <p:nvSpPr>
            <p:cNvPr name="Freeform 7" id="7"/>
            <p:cNvSpPr/>
            <p:nvPr/>
          </p:nvSpPr>
          <p:spPr>
            <a:xfrm flipH="false" flipV="false" rot="0">
              <a:off x="0" y="0"/>
              <a:ext cx="2133600" cy="553998"/>
            </a:xfrm>
            <a:custGeom>
              <a:avLst/>
              <a:gdLst/>
              <a:ahLst/>
              <a:cxnLst/>
              <a:rect r="r" b="b" t="t" l="l"/>
              <a:pathLst>
                <a:path h="553998" w="2133600">
                  <a:moveTo>
                    <a:pt x="0" y="0"/>
                  </a:moveTo>
                  <a:lnTo>
                    <a:pt x="2133600" y="0"/>
                  </a:lnTo>
                  <a:lnTo>
                    <a:pt x="2133600" y="553998"/>
                  </a:lnTo>
                  <a:lnTo>
                    <a:pt x="0" y="553998"/>
                  </a:lnTo>
                  <a:close/>
                </a:path>
              </a:pathLst>
            </a:custGeom>
            <a:solidFill>
              <a:srgbClr val="000000">
                <a:alpha val="0"/>
              </a:srgbClr>
            </a:solidFill>
          </p:spPr>
        </p:sp>
        <p:sp>
          <p:nvSpPr>
            <p:cNvPr name="TextBox 8" id="8"/>
            <p:cNvSpPr txBox="true"/>
            <p:nvPr/>
          </p:nvSpPr>
          <p:spPr>
            <a:xfrm>
              <a:off x="0" y="-9525"/>
              <a:ext cx="2133600" cy="563523"/>
            </a:xfrm>
            <a:prstGeom prst="rect">
              <a:avLst/>
            </a:prstGeom>
          </p:spPr>
          <p:txBody>
            <a:bodyPr anchor="t" rtlCol="false" tIns="0" lIns="0" bIns="0" rIns="0"/>
            <a:lstStyle/>
            <a:p>
              <a:pPr algn="l">
                <a:lnSpc>
                  <a:spcPts val="2160"/>
                </a:lnSpc>
              </a:pPr>
              <a:r>
                <a:rPr lang="en-US" sz="1800" b="true">
                  <a:solidFill>
                    <a:srgbClr val="000000"/>
                  </a:solidFill>
                  <a:latin typeface="Cambria Bold"/>
                  <a:ea typeface="Cambria Bold"/>
                  <a:cs typeface="Cambria Bold"/>
                  <a:sym typeface="Cambria Bold"/>
                </a:rPr>
                <a:t>12/5/24</a:t>
              </a:r>
            </a:p>
          </p:txBody>
        </p:sp>
      </p:grpSp>
      <p:sp>
        <p:nvSpPr>
          <p:cNvPr name="Freeform 9" id="9" descr="A diagram of a machine  Description automatically generated"/>
          <p:cNvSpPr/>
          <p:nvPr/>
        </p:nvSpPr>
        <p:spPr>
          <a:xfrm flipH="false" flipV="false" rot="0">
            <a:off x="990483" y="425779"/>
            <a:ext cx="15375897" cy="8652582"/>
          </a:xfrm>
          <a:custGeom>
            <a:avLst/>
            <a:gdLst/>
            <a:ahLst/>
            <a:cxnLst/>
            <a:rect r="r" b="b" t="t" l="l"/>
            <a:pathLst>
              <a:path h="8652582" w="15375897">
                <a:moveTo>
                  <a:pt x="0" y="0"/>
                </a:moveTo>
                <a:lnTo>
                  <a:pt x="15375897" y="0"/>
                </a:lnTo>
                <a:lnTo>
                  <a:pt x="15375897" y="8652582"/>
                </a:lnTo>
                <a:lnTo>
                  <a:pt x="0" y="8652582"/>
                </a:lnTo>
                <a:lnTo>
                  <a:pt x="0" y="0"/>
                </a:lnTo>
                <a:close/>
              </a:path>
            </a:pathLst>
          </a:custGeom>
          <a:blipFill>
            <a:blip r:embed="rId3"/>
            <a:stretch>
              <a:fillRect l="-21" t="0" r="-21" b="0"/>
            </a:stretch>
          </a:blipFill>
        </p:spPr>
      </p:sp>
      <p:sp>
        <p:nvSpPr>
          <p:cNvPr name="Freeform 10" id="10"/>
          <p:cNvSpPr/>
          <p:nvPr/>
        </p:nvSpPr>
        <p:spPr>
          <a:xfrm flipH="false" flipV="false" rot="0">
            <a:off x="4225656" y="3313898"/>
            <a:ext cx="719875" cy="1222011"/>
          </a:xfrm>
          <a:custGeom>
            <a:avLst/>
            <a:gdLst/>
            <a:ahLst/>
            <a:cxnLst/>
            <a:rect r="r" b="b" t="t" l="l"/>
            <a:pathLst>
              <a:path h="1222011" w="719875">
                <a:moveTo>
                  <a:pt x="0" y="0"/>
                </a:moveTo>
                <a:lnTo>
                  <a:pt x="719875" y="0"/>
                </a:lnTo>
                <a:lnTo>
                  <a:pt x="719875" y="1222011"/>
                </a:lnTo>
                <a:lnTo>
                  <a:pt x="0" y="1222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795838" y="3026089"/>
            <a:ext cx="1537820" cy="210056"/>
          </a:xfrm>
          <a:prstGeom prst="rect">
            <a:avLst/>
          </a:prstGeom>
        </p:spPr>
        <p:txBody>
          <a:bodyPr anchor="t" rtlCol="false" tIns="0" lIns="0" bIns="0" rIns="0">
            <a:spAutoFit/>
          </a:bodyPr>
          <a:lstStyle/>
          <a:p>
            <a:pPr algn="ctr">
              <a:lnSpc>
                <a:spcPts val="1579"/>
              </a:lnSpc>
              <a:spcBef>
                <a:spcPct val="0"/>
              </a:spcBef>
            </a:pPr>
            <a:r>
              <a:rPr lang="en-US" sz="1315">
                <a:solidFill>
                  <a:srgbClr val="000000"/>
                </a:solidFill>
                <a:latin typeface="Cambria"/>
                <a:ea typeface="Cambria"/>
                <a:cs typeface="Cambria"/>
                <a:sym typeface="Cambria"/>
              </a:rPr>
              <a:t>Mobile App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DAGh5HEQsmQ</dc:identifier>
  <dcterms:modified xsi:type="dcterms:W3CDTF">2011-08-01T06:04:30Z</dcterms:modified>
  <cp:revision>1</cp:revision>
  <dc:title>PP1 Presentation2.pptx</dc:title>
</cp:coreProperties>
</file>